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46"/>
  </p:notesMasterIdLst>
  <p:handoutMasterIdLst>
    <p:handoutMasterId r:id="rId47"/>
  </p:handoutMasterIdLst>
  <p:sldIdLst>
    <p:sldId id="256" r:id="rId2"/>
    <p:sldId id="267" r:id="rId3"/>
    <p:sldId id="269" r:id="rId4"/>
    <p:sldId id="310" r:id="rId5"/>
    <p:sldId id="311" r:id="rId6"/>
    <p:sldId id="288" r:id="rId7"/>
    <p:sldId id="272" r:id="rId8"/>
    <p:sldId id="285" r:id="rId9"/>
    <p:sldId id="283" r:id="rId10"/>
    <p:sldId id="286" r:id="rId11"/>
    <p:sldId id="284" r:id="rId12"/>
    <p:sldId id="287" r:id="rId13"/>
    <p:sldId id="271" r:id="rId14"/>
    <p:sldId id="289" r:id="rId15"/>
    <p:sldId id="261" r:id="rId16"/>
    <p:sldId id="262" r:id="rId17"/>
    <p:sldId id="259" r:id="rId18"/>
    <p:sldId id="292" r:id="rId19"/>
    <p:sldId id="293" r:id="rId20"/>
    <p:sldId id="294" r:id="rId21"/>
    <p:sldId id="295" r:id="rId22"/>
    <p:sldId id="296" r:id="rId23"/>
    <p:sldId id="297" r:id="rId24"/>
    <p:sldId id="298" r:id="rId25"/>
    <p:sldId id="299" r:id="rId26"/>
    <p:sldId id="305" r:id="rId27"/>
    <p:sldId id="306" r:id="rId28"/>
    <p:sldId id="307" r:id="rId29"/>
    <p:sldId id="308" r:id="rId30"/>
    <p:sldId id="309" r:id="rId31"/>
    <p:sldId id="300" r:id="rId32"/>
    <p:sldId id="301" r:id="rId33"/>
    <p:sldId id="302" r:id="rId34"/>
    <p:sldId id="303" r:id="rId35"/>
    <p:sldId id="304" r:id="rId36"/>
    <p:sldId id="257" r:id="rId37"/>
    <p:sldId id="260" r:id="rId38"/>
    <p:sldId id="265" r:id="rId39"/>
    <p:sldId id="290" r:id="rId40"/>
    <p:sldId id="264" r:id="rId41"/>
    <p:sldId id="291" r:id="rId42"/>
    <p:sldId id="313" r:id="rId43"/>
    <p:sldId id="314" r:id="rId44"/>
    <p:sldId id="315"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F3F"/>
    <a:srgbClr val="BFBFBF"/>
    <a:srgbClr val="CCCCFF"/>
    <a:srgbClr val="FF6600"/>
    <a:srgbClr val="FFCC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65093" autoAdjust="0"/>
  </p:normalViewPr>
  <p:slideViewPr>
    <p:cSldViewPr>
      <p:cViewPr varScale="1">
        <p:scale>
          <a:sx n="89" d="100"/>
          <a:sy n="89" d="100"/>
        </p:scale>
        <p:origin x="-39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D846BE-4006-48AF-872D-290914D677C8}" type="doc">
      <dgm:prSet loTypeId="urn:microsoft.com/office/officeart/2005/8/layout/arrow3" loCatId="relationship" qsTypeId="urn:microsoft.com/office/officeart/2005/8/quickstyle/3d1" qsCatId="3D" csTypeId="urn:microsoft.com/office/officeart/2005/8/colors/colorful2" csCatId="colorful" phldr="1"/>
      <dgm:spPr/>
      <dgm:t>
        <a:bodyPr/>
        <a:lstStyle/>
        <a:p>
          <a:endParaRPr lang="en-US"/>
        </a:p>
      </dgm:t>
    </dgm:pt>
    <dgm:pt modelId="{99888176-8F28-4FD9-A480-C3DDFD5AC838}">
      <dgm:prSet phldrT="[Text]"/>
      <dgm:spPr/>
      <dgm:t>
        <a:bodyPr/>
        <a:lstStyle/>
        <a:p>
          <a:endParaRPr lang="en-US" dirty="0"/>
        </a:p>
      </dgm:t>
    </dgm:pt>
    <dgm:pt modelId="{22147EAD-94C8-4DB1-8B41-F3895CD329E3}" type="parTrans" cxnId="{74725544-4730-4437-92AC-852AABE0A809}">
      <dgm:prSet/>
      <dgm:spPr/>
      <dgm:t>
        <a:bodyPr/>
        <a:lstStyle/>
        <a:p>
          <a:endParaRPr lang="en-US"/>
        </a:p>
      </dgm:t>
    </dgm:pt>
    <dgm:pt modelId="{8295F5EF-86E5-4F83-83EE-5774B12F4752}" type="sibTrans" cxnId="{74725544-4730-4437-92AC-852AABE0A809}">
      <dgm:prSet/>
      <dgm:spPr/>
      <dgm:t>
        <a:bodyPr/>
        <a:lstStyle/>
        <a:p>
          <a:endParaRPr lang="en-US"/>
        </a:p>
      </dgm:t>
    </dgm:pt>
    <dgm:pt modelId="{3135A675-5D13-477E-AF41-41DDF71F6C55}">
      <dgm:prSet phldrT="[Text]" custT="1"/>
      <dgm:spPr/>
      <dgm:t>
        <a:bodyPr lIns="0" anchor="t" anchorCtr="0"/>
        <a:lstStyle/>
        <a:p>
          <a:endParaRPr lang="en-US" sz="2400" dirty="0"/>
        </a:p>
      </dgm:t>
    </dgm:pt>
    <dgm:pt modelId="{027BC7F7-0B9F-4113-A03A-42C0CCFA5FEE}" type="sibTrans" cxnId="{66BB839A-476A-423E-87E9-F4AFADC87C6A}">
      <dgm:prSet/>
      <dgm:spPr/>
      <dgm:t>
        <a:bodyPr/>
        <a:lstStyle/>
        <a:p>
          <a:endParaRPr lang="en-US"/>
        </a:p>
      </dgm:t>
    </dgm:pt>
    <dgm:pt modelId="{2824F1C5-F030-4A14-A822-590E4708EDE8}" type="parTrans" cxnId="{66BB839A-476A-423E-87E9-F4AFADC87C6A}">
      <dgm:prSet/>
      <dgm:spPr/>
      <dgm:t>
        <a:bodyPr/>
        <a:lstStyle/>
        <a:p>
          <a:endParaRPr lang="en-US"/>
        </a:p>
      </dgm:t>
    </dgm:pt>
    <dgm:pt modelId="{40E3E54B-3B72-4EE2-A2FA-9CC70A3F2044}" type="pres">
      <dgm:prSet presAssocID="{13D846BE-4006-48AF-872D-290914D677C8}" presName="compositeShape" presStyleCnt="0">
        <dgm:presLayoutVars>
          <dgm:chMax val="2"/>
          <dgm:dir/>
          <dgm:resizeHandles val="exact"/>
        </dgm:presLayoutVars>
      </dgm:prSet>
      <dgm:spPr/>
      <dgm:t>
        <a:bodyPr/>
        <a:lstStyle/>
        <a:p>
          <a:endParaRPr lang="sr-Latn-CS"/>
        </a:p>
      </dgm:t>
    </dgm:pt>
    <dgm:pt modelId="{C8A131B6-A524-4B51-A5A2-48AF4041A87F}" type="pres">
      <dgm:prSet presAssocID="{13D846BE-4006-48AF-872D-290914D677C8}" presName="divider" presStyleLbl="fgShp" presStyleIdx="0" presStyleCnt="1"/>
      <dgm:spPr>
        <a:solidFill>
          <a:schemeClr val="bg1">
            <a:lumMod val="65000"/>
          </a:schemeClr>
        </a:solidFill>
      </dgm:spPr>
    </dgm:pt>
    <dgm:pt modelId="{874E16FA-10AA-4107-9195-2C2DAFB6F6FF}" type="pres">
      <dgm:prSet presAssocID="{3135A675-5D13-477E-AF41-41DDF71F6C55}" presName="downArrow" presStyleLbl="node1" presStyleIdx="0" presStyleCnt="2" custScaleX="78333"/>
      <dgm:spPr>
        <a:solidFill>
          <a:srgbClr val="00B050"/>
        </a:solidFill>
      </dgm:spPr>
    </dgm:pt>
    <dgm:pt modelId="{5F378DCB-5C6B-41B4-9416-9E6FC4F56DC0}" type="pres">
      <dgm:prSet presAssocID="{3135A675-5D13-477E-AF41-41DDF71F6C55}" presName="downArrowText" presStyleLbl="revTx" presStyleIdx="0" presStyleCnt="2">
        <dgm:presLayoutVars>
          <dgm:bulletEnabled val="1"/>
        </dgm:presLayoutVars>
      </dgm:prSet>
      <dgm:spPr/>
      <dgm:t>
        <a:bodyPr/>
        <a:lstStyle/>
        <a:p>
          <a:endParaRPr lang="en-US"/>
        </a:p>
      </dgm:t>
    </dgm:pt>
    <dgm:pt modelId="{D141E8F6-B7CF-40D4-AD82-808765DCBE1D}" type="pres">
      <dgm:prSet presAssocID="{99888176-8F28-4FD9-A480-C3DDFD5AC838}" presName="upArrow" presStyleLbl="node1" presStyleIdx="1" presStyleCnt="2" custScaleX="71667"/>
      <dgm:spPr>
        <a:solidFill>
          <a:srgbClr val="FF0000"/>
        </a:solidFill>
      </dgm:spPr>
    </dgm:pt>
    <dgm:pt modelId="{E788A58D-031E-4008-92E2-1EB6A586EF2B}" type="pres">
      <dgm:prSet presAssocID="{99888176-8F28-4FD9-A480-C3DDFD5AC838}" presName="upArrowText" presStyleLbl="revTx" presStyleIdx="1" presStyleCnt="2">
        <dgm:presLayoutVars>
          <dgm:bulletEnabled val="1"/>
        </dgm:presLayoutVars>
      </dgm:prSet>
      <dgm:spPr/>
      <dgm:t>
        <a:bodyPr/>
        <a:lstStyle/>
        <a:p>
          <a:endParaRPr lang="en-US"/>
        </a:p>
      </dgm:t>
    </dgm:pt>
  </dgm:ptLst>
  <dgm:cxnLst>
    <dgm:cxn modelId="{30CAA6B8-4799-403F-BA26-18B283C1AC75}" type="presOf" srcId="{3135A675-5D13-477E-AF41-41DDF71F6C55}" destId="{5F378DCB-5C6B-41B4-9416-9E6FC4F56DC0}" srcOrd="0" destOrd="0" presId="urn:microsoft.com/office/officeart/2005/8/layout/arrow3"/>
    <dgm:cxn modelId="{2D66584D-BAF8-4D6C-B956-141A9D86FBF6}" type="presOf" srcId="{13D846BE-4006-48AF-872D-290914D677C8}" destId="{40E3E54B-3B72-4EE2-A2FA-9CC70A3F2044}" srcOrd="0" destOrd="0" presId="urn:microsoft.com/office/officeart/2005/8/layout/arrow3"/>
    <dgm:cxn modelId="{9D09B071-7649-4101-82CC-D35AB7D68701}" type="presOf" srcId="{99888176-8F28-4FD9-A480-C3DDFD5AC838}" destId="{E788A58D-031E-4008-92E2-1EB6A586EF2B}" srcOrd="0" destOrd="0" presId="urn:microsoft.com/office/officeart/2005/8/layout/arrow3"/>
    <dgm:cxn modelId="{66BB839A-476A-423E-87E9-F4AFADC87C6A}" srcId="{13D846BE-4006-48AF-872D-290914D677C8}" destId="{3135A675-5D13-477E-AF41-41DDF71F6C55}" srcOrd="0" destOrd="0" parTransId="{2824F1C5-F030-4A14-A822-590E4708EDE8}" sibTransId="{027BC7F7-0B9F-4113-A03A-42C0CCFA5FEE}"/>
    <dgm:cxn modelId="{74725544-4730-4437-92AC-852AABE0A809}" srcId="{13D846BE-4006-48AF-872D-290914D677C8}" destId="{99888176-8F28-4FD9-A480-C3DDFD5AC838}" srcOrd="1" destOrd="0" parTransId="{22147EAD-94C8-4DB1-8B41-F3895CD329E3}" sibTransId="{8295F5EF-86E5-4F83-83EE-5774B12F4752}"/>
    <dgm:cxn modelId="{3145983C-A894-40A7-8622-8179589D819D}" type="presParOf" srcId="{40E3E54B-3B72-4EE2-A2FA-9CC70A3F2044}" destId="{C8A131B6-A524-4B51-A5A2-48AF4041A87F}" srcOrd="0" destOrd="0" presId="urn:microsoft.com/office/officeart/2005/8/layout/arrow3"/>
    <dgm:cxn modelId="{E8F4883F-A743-4228-ABD1-0DF386219EFC}" type="presParOf" srcId="{40E3E54B-3B72-4EE2-A2FA-9CC70A3F2044}" destId="{874E16FA-10AA-4107-9195-2C2DAFB6F6FF}" srcOrd="1" destOrd="0" presId="urn:microsoft.com/office/officeart/2005/8/layout/arrow3"/>
    <dgm:cxn modelId="{69F6BC13-59E6-4F29-A95F-080787A7BA90}" type="presParOf" srcId="{40E3E54B-3B72-4EE2-A2FA-9CC70A3F2044}" destId="{5F378DCB-5C6B-41B4-9416-9E6FC4F56DC0}" srcOrd="2" destOrd="0" presId="urn:microsoft.com/office/officeart/2005/8/layout/arrow3"/>
    <dgm:cxn modelId="{F967BF81-F38E-49C1-AD99-D9ACCDE8F1E1}" type="presParOf" srcId="{40E3E54B-3B72-4EE2-A2FA-9CC70A3F2044}" destId="{D141E8F6-B7CF-40D4-AD82-808765DCBE1D}" srcOrd="3" destOrd="0" presId="urn:microsoft.com/office/officeart/2005/8/layout/arrow3"/>
    <dgm:cxn modelId="{B4501436-53F2-460B-B710-A6FBD1AEF0D1}" type="presParOf" srcId="{40E3E54B-3B72-4EE2-A2FA-9CC70A3F2044}" destId="{E788A58D-031E-4008-92E2-1EB6A586EF2B}" srcOrd="4" destOrd="0" presId="urn:microsoft.com/office/officeart/2005/8/layout/arrow3"/>
  </dgm:cxnLst>
  <dgm:bg/>
  <dgm:whole/>
</dgm:dataModel>
</file>

<file path=ppt/diagrams/data2.xml><?xml version="1.0" encoding="utf-8"?>
<dgm:dataModel xmlns:dgm="http://schemas.openxmlformats.org/drawingml/2006/diagram" xmlns:a="http://schemas.openxmlformats.org/drawingml/2006/main">
  <dgm:ptLst>
    <dgm:pt modelId="{C00D9F13-20E6-461A-8F46-B1EF18F064A4}" type="doc">
      <dgm:prSet loTypeId="urn:microsoft.com/office/officeart/2005/8/layout/arrow2" loCatId="process" qsTypeId="urn:microsoft.com/office/officeart/2005/8/quickstyle/simple1" qsCatId="simple" csTypeId="urn:microsoft.com/office/officeart/2005/8/colors/accent1_2" csCatId="accent1" phldr="1"/>
      <dgm:spPr/>
    </dgm:pt>
    <dgm:pt modelId="{F78E88AC-B132-4A64-8F8A-01CE311382EF}">
      <dgm:prSet phldrT="[Text]"/>
      <dgm:spPr/>
      <dgm:t>
        <a:bodyPr/>
        <a:lstStyle/>
        <a:p>
          <a:r>
            <a:rPr lang="sr-Cyrl-CS" dirty="0" smtClean="0"/>
            <a:t>Неверица</a:t>
          </a:r>
          <a:endParaRPr lang="en-US" dirty="0"/>
        </a:p>
      </dgm:t>
    </dgm:pt>
    <dgm:pt modelId="{847FFA0B-F6DA-429C-A725-E374A8B8AE31}" type="parTrans" cxnId="{7A0404DF-62E3-4646-96BD-86BDF74961F9}">
      <dgm:prSet/>
      <dgm:spPr/>
      <dgm:t>
        <a:bodyPr/>
        <a:lstStyle/>
        <a:p>
          <a:endParaRPr lang="en-US"/>
        </a:p>
      </dgm:t>
    </dgm:pt>
    <dgm:pt modelId="{1E23272F-5B60-4AD4-8CE7-4D77B9AEC485}" type="sibTrans" cxnId="{7A0404DF-62E3-4646-96BD-86BDF74961F9}">
      <dgm:prSet/>
      <dgm:spPr/>
      <dgm:t>
        <a:bodyPr/>
        <a:lstStyle/>
        <a:p>
          <a:endParaRPr lang="en-US"/>
        </a:p>
      </dgm:t>
    </dgm:pt>
    <dgm:pt modelId="{8AF96900-EE82-4892-8101-F679F366D09C}">
      <dgm:prSet phldrT="[Text]"/>
      <dgm:spPr/>
      <dgm:t>
        <a:bodyPr/>
        <a:lstStyle/>
        <a:p>
          <a:r>
            <a:rPr lang="sr-Cyrl-CS" dirty="0" smtClean="0"/>
            <a:t>Тензије</a:t>
          </a:r>
          <a:endParaRPr lang="en-US" dirty="0"/>
        </a:p>
      </dgm:t>
    </dgm:pt>
    <dgm:pt modelId="{F00B2263-168D-40DD-92D0-9657FF4740A7}" type="parTrans" cxnId="{511DCF20-0F9E-4D14-8079-9F59A0F2E533}">
      <dgm:prSet/>
      <dgm:spPr/>
      <dgm:t>
        <a:bodyPr/>
        <a:lstStyle/>
        <a:p>
          <a:endParaRPr lang="en-US"/>
        </a:p>
      </dgm:t>
    </dgm:pt>
    <dgm:pt modelId="{BBE6EB8E-DA76-486C-8F76-5E68A6B6BE5D}" type="sibTrans" cxnId="{511DCF20-0F9E-4D14-8079-9F59A0F2E533}">
      <dgm:prSet/>
      <dgm:spPr/>
      <dgm:t>
        <a:bodyPr/>
        <a:lstStyle/>
        <a:p>
          <a:endParaRPr lang="en-US"/>
        </a:p>
      </dgm:t>
    </dgm:pt>
    <dgm:pt modelId="{AE24373E-1E61-4E54-B25F-AC8BE26AE1FD}">
      <dgm:prSet phldrT="[Text]" custT="1"/>
      <dgm:spPr/>
      <dgm:t>
        <a:bodyPr/>
        <a:lstStyle/>
        <a:p>
          <a:r>
            <a:rPr lang="sr-Cyrl-CS" sz="1600" dirty="0" smtClean="0"/>
            <a:t>Стабилност, сарадња, одговорност, системски приступ, професиона-лизација... </a:t>
          </a:r>
          <a:endParaRPr lang="en-US" sz="1600" dirty="0" smtClean="0"/>
        </a:p>
        <a:p>
          <a:endParaRPr lang="en-US" sz="1000" dirty="0"/>
        </a:p>
      </dgm:t>
    </dgm:pt>
    <dgm:pt modelId="{77E4A81C-7B0B-4909-AE5C-68C740C43E05}" type="parTrans" cxnId="{AA6D2056-8DA2-4FCD-902A-306C067153F1}">
      <dgm:prSet/>
      <dgm:spPr/>
      <dgm:t>
        <a:bodyPr/>
        <a:lstStyle/>
        <a:p>
          <a:endParaRPr lang="en-US"/>
        </a:p>
      </dgm:t>
    </dgm:pt>
    <dgm:pt modelId="{4CAD2EA0-9E13-4848-83D2-E039C0746A58}" type="sibTrans" cxnId="{AA6D2056-8DA2-4FCD-902A-306C067153F1}">
      <dgm:prSet/>
      <dgm:spPr/>
      <dgm:t>
        <a:bodyPr/>
        <a:lstStyle/>
        <a:p>
          <a:endParaRPr lang="en-US"/>
        </a:p>
      </dgm:t>
    </dgm:pt>
    <dgm:pt modelId="{779F5295-66FD-4ACF-8502-914909CD9E79}" type="pres">
      <dgm:prSet presAssocID="{C00D9F13-20E6-461A-8F46-B1EF18F064A4}" presName="arrowDiagram" presStyleCnt="0">
        <dgm:presLayoutVars>
          <dgm:chMax val="5"/>
          <dgm:dir/>
          <dgm:resizeHandles val="exact"/>
        </dgm:presLayoutVars>
      </dgm:prSet>
      <dgm:spPr/>
    </dgm:pt>
    <dgm:pt modelId="{C3AFE6B4-97A6-4020-A258-81E1C8C9F533}" type="pres">
      <dgm:prSet presAssocID="{C00D9F13-20E6-461A-8F46-B1EF18F064A4}" presName="arrow" presStyleLbl="bgShp" presStyleIdx="0" presStyleCnt="1"/>
      <dgm:spPr>
        <a:solidFill>
          <a:schemeClr val="bg1">
            <a:lumMod val="50000"/>
          </a:schemeClr>
        </a:solidFill>
      </dgm:spPr>
    </dgm:pt>
    <dgm:pt modelId="{C6D7E1F8-A099-4AA2-BAC5-BAFC05E3E668}" type="pres">
      <dgm:prSet presAssocID="{C00D9F13-20E6-461A-8F46-B1EF18F064A4}" presName="arrowDiagram3" presStyleCnt="0"/>
      <dgm:spPr/>
    </dgm:pt>
    <dgm:pt modelId="{EF6848D1-3BDE-4A0C-954F-028C1CCD7DA2}" type="pres">
      <dgm:prSet presAssocID="{F78E88AC-B132-4A64-8F8A-01CE311382EF}" presName="bullet3a" presStyleLbl="node1" presStyleIdx="0" presStyleCnt="3"/>
      <dgm:spPr/>
    </dgm:pt>
    <dgm:pt modelId="{F289435A-45FA-43E1-8029-F4BA815C6573}" type="pres">
      <dgm:prSet presAssocID="{F78E88AC-B132-4A64-8F8A-01CE311382EF}" presName="textBox3a" presStyleLbl="revTx" presStyleIdx="0" presStyleCnt="3">
        <dgm:presLayoutVars>
          <dgm:bulletEnabled val="1"/>
        </dgm:presLayoutVars>
      </dgm:prSet>
      <dgm:spPr/>
      <dgm:t>
        <a:bodyPr/>
        <a:lstStyle/>
        <a:p>
          <a:endParaRPr lang="sr-Latn-CS"/>
        </a:p>
      </dgm:t>
    </dgm:pt>
    <dgm:pt modelId="{C55B4817-CD2E-4DB6-AB73-A7B6B452C73D}" type="pres">
      <dgm:prSet presAssocID="{8AF96900-EE82-4892-8101-F679F366D09C}" presName="bullet3b" presStyleLbl="node1" presStyleIdx="1" presStyleCnt="3"/>
      <dgm:spPr/>
    </dgm:pt>
    <dgm:pt modelId="{D52FB721-9D2C-44D2-8706-A2F446D657F3}" type="pres">
      <dgm:prSet presAssocID="{8AF96900-EE82-4892-8101-F679F366D09C}" presName="textBox3b" presStyleLbl="revTx" presStyleIdx="1" presStyleCnt="3">
        <dgm:presLayoutVars>
          <dgm:bulletEnabled val="1"/>
        </dgm:presLayoutVars>
      </dgm:prSet>
      <dgm:spPr/>
      <dgm:t>
        <a:bodyPr/>
        <a:lstStyle/>
        <a:p>
          <a:endParaRPr lang="sr-Latn-CS"/>
        </a:p>
      </dgm:t>
    </dgm:pt>
    <dgm:pt modelId="{7C9713D2-3183-4EDA-B5F9-685E013935A1}" type="pres">
      <dgm:prSet presAssocID="{AE24373E-1E61-4E54-B25F-AC8BE26AE1FD}" presName="bullet3c" presStyleLbl="node1" presStyleIdx="2" presStyleCnt="3"/>
      <dgm:spPr/>
    </dgm:pt>
    <dgm:pt modelId="{E41E71B4-DFE4-421C-BA8F-3498659BC209}" type="pres">
      <dgm:prSet presAssocID="{AE24373E-1E61-4E54-B25F-AC8BE26AE1FD}" presName="textBox3c" presStyleLbl="revTx" presStyleIdx="2" presStyleCnt="3">
        <dgm:presLayoutVars>
          <dgm:bulletEnabled val="1"/>
        </dgm:presLayoutVars>
      </dgm:prSet>
      <dgm:spPr/>
      <dgm:t>
        <a:bodyPr/>
        <a:lstStyle/>
        <a:p>
          <a:endParaRPr lang="en-US"/>
        </a:p>
      </dgm:t>
    </dgm:pt>
  </dgm:ptLst>
  <dgm:cxnLst>
    <dgm:cxn modelId="{7A0404DF-62E3-4646-96BD-86BDF74961F9}" srcId="{C00D9F13-20E6-461A-8F46-B1EF18F064A4}" destId="{F78E88AC-B132-4A64-8F8A-01CE311382EF}" srcOrd="0" destOrd="0" parTransId="{847FFA0B-F6DA-429C-A725-E374A8B8AE31}" sibTransId="{1E23272F-5B60-4AD4-8CE7-4D77B9AEC485}"/>
    <dgm:cxn modelId="{328FEE09-DD8C-487C-85DA-D20E7328280C}" type="presOf" srcId="{C00D9F13-20E6-461A-8F46-B1EF18F064A4}" destId="{779F5295-66FD-4ACF-8502-914909CD9E79}" srcOrd="0" destOrd="0" presId="urn:microsoft.com/office/officeart/2005/8/layout/arrow2"/>
    <dgm:cxn modelId="{AA6D2056-8DA2-4FCD-902A-306C067153F1}" srcId="{C00D9F13-20E6-461A-8F46-B1EF18F064A4}" destId="{AE24373E-1E61-4E54-B25F-AC8BE26AE1FD}" srcOrd="2" destOrd="0" parTransId="{77E4A81C-7B0B-4909-AE5C-68C740C43E05}" sibTransId="{4CAD2EA0-9E13-4848-83D2-E039C0746A58}"/>
    <dgm:cxn modelId="{3D3B1458-A965-4466-B3ED-9315EB66AC2C}" type="presOf" srcId="{F78E88AC-B132-4A64-8F8A-01CE311382EF}" destId="{F289435A-45FA-43E1-8029-F4BA815C6573}" srcOrd="0" destOrd="0" presId="urn:microsoft.com/office/officeart/2005/8/layout/arrow2"/>
    <dgm:cxn modelId="{33C4DD00-1420-4DE4-999B-64BF76837449}" type="presOf" srcId="{8AF96900-EE82-4892-8101-F679F366D09C}" destId="{D52FB721-9D2C-44D2-8706-A2F446D657F3}" srcOrd="0" destOrd="0" presId="urn:microsoft.com/office/officeart/2005/8/layout/arrow2"/>
    <dgm:cxn modelId="{C0EBB219-D6C0-4138-B95E-38B425089B0B}" type="presOf" srcId="{AE24373E-1E61-4E54-B25F-AC8BE26AE1FD}" destId="{E41E71B4-DFE4-421C-BA8F-3498659BC209}" srcOrd="0" destOrd="0" presId="urn:microsoft.com/office/officeart/2005/8/layout/arrow2"/>
    <dgm:cxn modelId="{511DCF20-0F9E-4D14-8079-9F59A0F2E533}" srcId="{C00D9F13-20E6-461A-8F46-B1EF18F064A4}" destId="{8AF96900-EE82-4892-8101-F679F366D09C}" srcOrd="1" destOrd="0" parTransId="{F00B2263-168D-40DD-92D0-9657FF4740A7}" sibTransId="{BBE6EB8E-DA76-486C-8F76-5E68A6B6BE5D}"/>
    <dgm:cxn modelId="{4AFAAC88-76B3-458F-8CF3-A36770C319A9}" type="presParOf" srcId="{779F5295-66FD-4ACF-8502-914909CD9E79}" destId="{C3AFE6B4-97A6-4020-A258-81E1C8C9F533}" srcOrd="0" destOrd="0" presId="urn:microsoft.com/office/officeart/2005/8/layout/arrow2"/>
    <dgm:cxn modelId="{D1D8406B-0E7A-4724-98C9-1BC16DDAB744}" type="presParOf" srcId="{779F5295-66FD-4ACF-8502-914909CD9E79}" destId="{C6D7E1F8-A099-4AA2-BAC5-BAFC05E3E668}" srcOrd="1" destOrd="0" presId="urn:microsoft.com/office/officeart/2005/8/layout/arrow2"/>
    <dgm:cxn modelId="{AE7A9128-45DF-4F01-B17C-D472301486B0}" type="presParOf" srcId="{C6D7E1F8-A099-4AA2-BAC5-BAFC05E3E668}" destId="{EF6848D1-3BDE-4A0C-954F-028C1CCD7DA2}" srcOrd="0" destOrd="0" presId="urn:microsoft.com/office/officeart/2005/8/layout/arrow2"/>
    <dgm:cxn modelId="{A89B3B2B-5498-4E86-813F-1B31B49F4FCD}" type="presParOf" srcId="{C6D7E1F8-A099-4AA2-BAC5-BAFC05E3E668}" destId="{F289435A-45FA-43E1-8029-F4BA815C6573}" srcOrd="1" destOrd="0" presId="urn:microsoft.com/office/officeart/2005/8/layout/arrow2"/>
    <dgm:cxn modelId="{B5563238-A492-413E-B6C6-8F7BE60DC448}" type="presParOf" srcId="{C6D7E1F8-A099-4AA2-BAC5-BAFC05E3E668}" destId="{C55B4817-CD2E-4DB6-AB73-A7B6B452C73D}" srcOrd="2" destOrd="0" presId="urn:microsoft.com/office/officeart/2005/8/layout/arrow2"/>
    <dgm:cxn modelId="{351BF013-03A1-4EA6-A4A2-2CE40639E603}" type="presParOf" srcId="{C6D7E1F8-A099-4AA2-BAC5-BAFC05E3E668}" destId="{D52FB721-9D2C-44D2-8706-A2F446D657F3}" srcOrd="3" destOrd="0" presId="urn:microsoft.com/office/officeart/2005/8/layout/arrow2"/>
    <dgm:cxn modelId="{72775531-2D74-4D74-94FF-129E60D39946}" type="presParOf" srcId="{C6D7E1F8-A099-4AA2-BAC5-BAFC05E3E668}" destId="{7C9713D2-3183-4EDA-B5F9-685E013935A1}" srcOrd="4" destOrd="0" presId="urn:microsoft.com/office/officeart/2005/8/layout/arrow2"/>
    <dgm:cxn modelId="{4172388E-913C-48D9-8F7D-6C692C145657}" type="presParOf" srcId="{C6D7E1F8-A099-4AA2-BAC5-BAFC05E3E668}" destId="{E41E71B4-DFE4-421C-BA8F-3498659BC209}" srcOrd="5" destOrd="0" presId="urn:microsoft.com/office/officeart/2005/8/layout/arrow2"/>
  </dgm:cxnLst>
  <dgm:bg/>
  <dgm:whole/>
</dgm:dataModel>
</file>

<file path=ppt/diagrams/data3.xml><?xml version="1.0" encoding="utf-8"?>
<dgm:dataModel xmlns:dgm="http://schemas.openxmlformats.org/drawingml/2006/diagram" xmlns:a="http://schemas.openxmlformats.org/drawingml/2006/main">
  <dgm:ptLst>
    <dgm:pt modelId="{F6DA5494-943E-41A1-B8EF-E29B1876D960}" type="doc">
      <dgm:prSet loTypeId="urn:microsoft.com/office/officeart/2005/8/layout/venn1" loCatId="relationship" qsTypeId="urn:microsoft.com/office/officeart/2005/8/quickstyle/simple1" qsCatId="simple" csTypeId="urn:microsoft.com/office/officeart/2005/8/colors/colorful2" csCatId="colorful" phldr="1"/>
      <dgm:spPr/>
    </dgm:pt>
    <dgm:pt modelId="{6EEE95BF-6F15-44F5-930A-6350F697A160}">
      <dgm:prSet phldrT="[Text]"/>
      <dgm:spPr/>
      <dgm:t>
        <a:bodyPr/>
        <a:lstStyle/>
        <a:p>
          <a:r>
            <a:rPr lang="sr-Cyrl-CS" dirty="0" smtClean="0"/>
            <a:t>Школа по мери детета</a:t>
          </a:r>
          <a:endParaRPr lang="en-US" dirty="0"/>
        </a:p>
      </dgm:t>
    </dgm:pt>
    <dgm:pt modelId="{20EE4F41-6B6B-4D20-AAE4-FC8878377648}" type="parTrans" cxnId="{0EBBD829-C5A8-4736-A655-4D9B63744469}">
      <dgm:prSet/>
      <dgm:spPr/>
      <dgm:t>
        <a:bodyPr/>
        <a:lstStyle/>
        <a:p>
          <a:endParaRPr lang="en-US"/>
        </a:p>
      </dgm:t>
    </dgm:pt>
    <dgm:pt modelId="{E67FEA83-BA0E-4CAF-9520-7C940D03D355}" type="sibTrans" cxnId="{0EBBD829-C5A8-4736-A655-4D9B63744469}">
      <dgm:prSet/>
      <dgm:spPr/>
      <dgm:t>
        <a:bodyPr/>
        <a:lstStyle/>
        <a:p>
          <a:endParaRPr lang="en-US"/>
        </a:p>
      </dgm:t>
    </dgm:pt>
    <dgm:pt modelId="{0DC6E51C-89BE-4287-ABD2-9EF5A51B29EE}">
      <dgm:prSet phldrT="[Text]"/>
      <dgm:spPr/>
      <dgm:t>
        <a:bodyPr/>
        <a:lstStyle/>
        <a:p>
          <a:r>
            <a:rPr lang="sr-Cyrl-CS" dirty="0" smtClean="0"/>
            <a:t>Наставник као угледни професионалац</a:t>
          </a:r>
          <a:endParaRPr lang="en-US" dirty="0"/>
        </a:p>
      </dgm:t>
    </dgm:pt>
    <dgm:pt modelId="{11C1566D-BF11-41A7-93BB-44C14CF1272F}" type="parTrans" cxnId="{6BC25543-8A16-4211-86DC-CE679CBCE261}">
      <dgm:prSet/>
      <dgm:spPr/>
      <dgm:t>
        <a:bodyPr/>
        <a:lstStyle/>
        <a:p>
          <a:endParaRPr lang="en-US"/>
        </a:p>
      </dgm:t>
    </dgm:pt>
    <dgm:pt modelId="{58A80A42-48C4-4112-81C6-73238911CECF}" type="sibTrans" cxnId="{6BC25543-8A16-4211-86DC-CE679CBCE261}">
      <dgm:prSet/>
      <dgm:spPr/>
      <dgm:t>
        <a:bodyPr/>
        <a:lstStyle/>
        <a:p>
          <a:endParaRPr lang="en-US"/>
        </a:p>
      </dgm:t>
    </dgm:pt>
    <dgm:pt modelId="{667495C0-6A0E-469F-A4AE-BA3F2E72110D}">
      <dgm:prSet phldrT="[Text]"/>
      <dgm:spPr/>
      <dgm:t>
        <a:bodyPr/>
        <a:lstStyle/>
        <a:p>
          <a:endParaRPr lang="sr-Cyrl-CS" dirty="0" smtClean="0"/>
        </a:p>
        <a:p>
          <a:r>
            <a:rPr lang="sr-Cyrl-CS" dirty="0" smtClean="0"/>
            <a:t>Школа која негује изузетност</a:t>
          </a:r>
          <a:endParaRPr lang="en-US" dirty="0"/>
        </a:p>
      </dgm:t>
    </dgm:pt>
    <dgm:pt modelId="{42CC1F18-0FE5-4506-BCC4-AD6447DC5FD0}" type="parTrans" cxnId="{66896634-347E-4910-BE2E-23BF4DCDD1A5}">
      <dgm:prSet/>
      <dgm:spPr/>
      <dgm:t>
        <a:bodyPr/>
        <a:lstStyle/>
        <a:p>
          <a:endParaRPr lang="en-US"/>
        </a:p>
      </dgm:t>
    </dgm:pt>
    <dgm:pt modelId="{E4BF3EC7-F727-44FE-B744-499ADC2C9F06}" type="sibTrans" cxnId="{66896634-347E-4910-BE2E-23BF4DCDD1A5}">
      <dgm:prSet/>
      <dgm:spPr/>
      <dgm:t>
        <a:bodyPr/>
        <a:lstStyle/>
        <a:p>
          <a:endParaRPr lang="en-US"/>
        </a:p>
      </dgm:t>
    </dgm:pt>
    <dgm:pt modelId="{70A703DC-57CE-4425-BFDE-EDFB386E74A3}" type="pres">
      <dgm:prSet presAssocID="{F6DA5494-943E-41A1-B8EF-E29B1876D960}" presName="compositeShape" presStyleCnt="0">
        <dgm:presLayoutVars>
          <dgm:chMax val="7"/>
          <dgm:dir/>
          <dgm:resizeHandles val="exact"/>
        </dgm:presLayoutVars>
      </dgm:prSet>
      <dgm:spPr/>
    </dgm:pt>
    <dgm:pt modelId="{E2AF53FD-E289-48AA-B161-41D30ED4340A}" type="pres">
      <dgm:prSet presAssocID="{6EEE95BF-6F15-44F5-930A-6350F697A160}" presName="circ1" presStyleLbl="vennNode1" presStyleIdx="0" presStyleCnt="3"/>
      <dgm:spPr/>
      <dgm:t>
        <a:bodyPr/>
        <a:lstStyle/>
        <a:p>
          <a:endParaRPr lang="sr-Latn-CS"/>
        </a:p>
      </dgm:t>
    </dgm:pt>
    <dgm:pt modelId="{E6056AF9-E517-4E7F-89F2-2F325A77494B}" type="pres">
      <dgm:prSet presAssocID="{6EEE95BF-6F15-44F5-930A-6350F697A160}" presName="circ1Tx" presStyleLbl="revTx" presStyleIdx="0" presStyleCnt="0">
        <dgm:presLayoutVars>
          <dgm:chMax val="0"/>
          <dgm:chPref val="0"/>
          <dgm:bulletEnabled val="1"/>
        </dgm:presLayoutVars>
      </dgm:prSet>
      <dgm:spPr/>
      <dgm:t>
        <a:bodyPr/>
        <a:lstStyle/>
        <a:p>
          <a:endParaRPr lang="sr-Latn-CS"/>
        </a:p>
      </dgm:t>
    </dgm:pt>
    <dgm:pt modelId="{9BE9341B-9894-49B5-847E-5D52077EE2ED}" type="pres">
      <dgm:prSet presAssocID="{0DC6E51C-89BE-4287-ABD2-9EF5A51B29EE}" presName="circ2" presStyleLbl="vennNode1" presStyleIdx="1" presStyleCnt="3"/>
      <dgm:spPr/>
      <dgm:t>
        <a:bodyPr/>
        <a:lstStyle/>
        <a:p>
          <a:endParaRPr lang="sr-Latn-CS"/>
        </a:p>
      </dgm:t>
    </dgm:pt>
    <dgm:pt modelId="{44915D8E-A9DD-4F7E-82A8-FFC950D8F214}" type="pres">
      <dgm:prSet presAssocID="{0DC6E51C-89BE-4287-ABD2-9EF5A51B29EE}" presName="circ2Tx" presStyleLbl="revTx" presStyleIdx="0" presStyleCnt="0">
        <dgm:presLayoutVars>
          <dgm:chMax val="0"/>
          <dgm:chPref val="0"/>
          <dgm:bulletEnabled val="1"/>
        </dgm:presLayoutVars>
      </dgm:prSet>
      <dgm:spPr/>
      <dgm:t>
        <a:bodyPr/>
        <a:lstStyle/>
        <a:p>
          <a:endParaRPr lang="sr-Latn-CS"/>
        </a:p>
      </dgm:t>
    </dgm:pt>
    <dgm:pt modelId="{0FBD8BEE-6D9B-4FC9-A71D-1DD6C651231D}" type="pres">
      <dgm:prSet presAssocID="{667495C0-6A0E-469F-A4AE-BA3F2E72110D}" presName="circ3" presStyleLbl="vennNode1" presStyleIdx="2" presStyleCnt="3"/>
      <dgm:spPr/>
      <dgm:t>
        <a:bodyPr/>
        <a:lstStyle/>
        <a:p>
          <a:endParaRPr lang="sr-Latn-CS"/>
        </a:p>
      </dgm:t>
    </dgm:pt>
    <dgm:pt modelId="{11227396-C6F3-4161-A7D5-1BE858FEAC23}" type="pres">
      <dgm:prSet presAssocID="{667495C0-6A0E-469F-A4AE-BA3F2E72110D}" presName="circ3Tx" presStyleLbl="revTx" presStyleIdx="0" presStyleCnt="0">
        <dgm:presLayoutVars>
          <dgm:chMax val="0"/>
          <dgm:chPref val="0"/>
          <dgm:bulletEnabled val="1"/>
        </dgm:presLayoutVars>
      </dgm:prSet>
      <dgm:spPr/>
      <dgm:t>
        <a:bodyPr/>
        <a:lstStyle/>
        <a:p>
          <a:endParaRPr lang="sr-Latn-CS"/>
        </a:p>
      </dgm:t>
    </dgm:pt>
  </dgm:ptLst>
  <dgm:cxnLst>
    <dgm:cxn modelId="{35C178E4-A5A5-4537-B52D-843411A83989}" type="presOf" srcId="{6EEE95BF-6F15-44F5-930A-6350F697A160}" destId="{E6056AF9-E517-4E7F-89F2-2F325A77494B}" srcOrd="1" destOrd="0" presId="urn:microsoft.com/office/officeart/2005/8/layout/venn1"/>
    <dgm:cxn modelId="{948F2725-309B-4196-B365-F5443DF46488}" type="presOf" srcId="{0DC6E51C-89BE-4287-ABD2-9EF5A51B29EE}" destId="{9BE9341B-9894-49B5-847E-5D52077EE2ED}" srcOrd="0" destOrd="0" presId="urn:microsoft.com/office/officeart/2005/8/layout/venn1"/>
    <dgm:cxn modelId="{ECF7771B-9BD3-407B-AC17-F4E85027090B}" type="presOf" srcId="{667495C0-6A0E-469F-A4AE-BA3F2E72110D}" destId="{11227396-C6F3-4161-A7D5-1BE858FEAC23}" srcOrd="1" destOrd="0" presId="urn:microsoft.com/office/officeart/2005/8/layout/venn1"/>
    <dgm:cxn modelId="{6BC25543-8A16-4211-86DC-CE679CBCE261}" srcId="{F6DA5494-943E-41A1-B8EF-E29B1876D960}" destId="{0DC6E51C-89BE-4287-ABD2-9EF5A51B29EE}" srcOrd="1" destOrd="0" parTransId="{11C1566D-BF11-41A7-93BB-44C14CF1272F}" sibTransId="{58A80A42-48C4-4112-81C6-73238911CECF}"/>
    <dgm:cxn modelId="{0EBBD829-C5A8-4736-A655-4D9B63744469}" srcId="{F6DA5494-943E-41A1-B8EF-E29B1876D960}" destId="{6EEE95BF-6F15-44F5-930A-6350F697A160}" srcOrd="0" destOrd="0" parTransId="{20EE4F41-6B6B-4D20-AAE4-FC8878377648}" sibTransId="{E67FEA83-BA0E-4CAF-9520-7C940D03D355}"/>
    <dgm:cxn modelId="{3319B494-6DA9-4099-8F00-73C61286A4EA}" type="presOf" srcId="{667495C0-6A0E-469F-A4AE-BA3F2E72110D}" destId="{0FBD8BEE-6D9B-4FC9-A71D-1DD6C651231D}" srcOrd="0" destOrd="0" presId="urn:microsoft.com/office/officeart/2005/8/layout/venn1"/>
    <dgm:cxn modelId="{EDFF7AB3-8BC9-46BC-985D-7F7CF2250040}" type="presOf" srcId="{6EEE95BF-6F15-44F5-930A-6350F697A160}" destId="{E2AF53FD-E289-48AA-B161-41D30ED4340A}" srcOrd="0" destOrd="0" presId="urn:microsoft.com/office/officeart/2005/8/layout/venn1"/>
    <dgm:cxn modelId="{9CE95718-CE34-434B-B951-860F0F70FF57}" type="presOf" srcId="{F6DA5494-943E-41A1-B8EF-E29B1876D960}" destId="{70A703DC-57CE-4425-BFDE-EDFB386E74A3}" srcOrd="0" destOrd="0" presId="urn:microsoft.com/office/officeart/2005/8/layout/venn1"/>
    <dgm:cxn modelId="{1961F525-C7AC-4F06-94BE-7CE0F79D7782}" type="presOf" srcId="{0DC6E51C-89BE-4287-ABD2-9EF5A51B29EE}" destId="{44915D8E-A9DD-4F7E-82A8-FFC950D8F214}" srcOrd="1" destOrd="0" presId="urn:microsoft.com/office/officeart/2005/8/layout/venn1"/>
    <dgm:cxn modelId="{66896634-347E-4910-BE2E-23BF4DCDD1A5}" srcId="{F6DA5494-943E-41A1-B8EF-E29B1876D960}" destId="{667495C0-6A0E-469F-A4AE-BA3F2E72110D}" srcOrd="2" destOrd="0" parTransId="{42CC1F18-0FE5-4506-BCC4-AD6447DC5FD0}" sibTransId="{E4BF3EC7-F727-44FE-B744-499ADC2C9F06}"/>
    <dgm:cxn modelId="{14503CF4-9F66-49B1-94F0-845B2D19CC02}" type="presParOf" srcId="{70A703DC-57CE-4425-BFDE-EDFB386E74A3}" destId="{E2AF53FD-E289-48AA-B161-41D30ED4340A}" srcOrd="0" destOrd="0" presId="urn:microsoft.com/office/officeart/2005/8/layout/venn1"/>
    <dgm:cxn modelId="{3FB8BDDD-B669-4B53-84FC-0B2AD446D505}" type="presParOf" srcId="{70A703DC-57CE-4425-BFDE-EDFB386E74A3}" destId="{E6056AF9-E517-4E7F-89F2-2F325A77494B}" srcOrd="1" destOrd="0" presId="urn:microsoft.com/office/officeart/2005/8/layout/venn1"/>
    <dgm:cxn modelId="{4D2BFE8A-5907-4C0F-86F2-7E0111B6A1EC}" type="presParOf" srcId="{70A703DC-57CE-4425-BFDE-EDFB386E74A3}" destId="{9BE9341B-9894-49B5-847E-5D52077EE2ED}" srcOrd="2" destOrd="0" presId="urn:microsoft.com/office/officeart/2005/8/layout/venn1"/>
    <dgm:cxn modelId="{DD87D402-8295-483E-A313-F3CC3BDFF043}" type="presParOf" srcId="{70A703DC-57CE-4425-BFDE-EDFB386E74A3}" destId="{44915D8E-A9DD-4F7E-82A8-FFC950D8F214}" srcOrd="3" destOrd="0" presId="urn:microsoft.com/office/officeart/2005/8/layout/venn1"/>
    <dgm:cxn modelId="{C3DBB3CB-6649-4C28-BF3C-B5660E5141D4}" type="presParOf" srcId="{70A703DC-57CE-4425-BFDE-EDFB386E74A3}" destId="{0FBD8BEE-6D9B-4FC9-A71D-1DD6C651231D}" srcOrd="4" destOrd="0" presId="urn:microsoft.com/office/officeart/2005/8/layout/venn1"/>
    <dgm:cxn modelId="{0C6C4AAE-0EC9-4D4D-94E2-A2EAB6AC9629}" type="presParOf" srcId="{70A703DC-57CE-4425-BFDE-EDFB386E74A3}" destId="{11227396-C6F3-4161-A7D5-1BE858FEAC23}" srcOrd="5" destOrd="0" presId="urn:microsoft.com/office/officeart/2005/8/layout/venn1"/>
  </dgm:cxnLst>
  <dgm:bg/>
  <dgm:whole/>
</dgm:dataModel>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r-Latn-C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41BEEAC-F6F6-45D2-9B87-62FF9AB2A641}" type="datetimeFigureOut">
              <a:rPr lang="sr-Latn-CS" smtClean="0"/>
              <a:pPr/>
              <a:t>20.6.2011</a:t>
            </a:fld>
            <a:endParaRPr lang="sr-Latn-C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r-Latn-C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A47D6B9-A004-463F-A2CF-B490B0D268A3}" type="slidenum">
              <a:rPr lang="sr-Latn-CS" smtClean="0"/>
              <a:pPr/>
              <a:t>‹#›</a:t>
            </a:fld>
            <a:endParaRPr lang="sr-Latn-C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r-Latn-C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584FCC-2B9E-4B5F-9220-2D6F18E829DD}" type="datetimeFigureOut">
              <a:rPr lang="sr-Latn-CS" smtClean="0"/>
              <a:pPr/>
              <a:t>20.6.2011</a:t>
            </a:fld>
            <a:endParaRPr lang="sr-Latn-C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r-Latn-C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C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r-Latn-C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AD7FF0-2242-4E48-B1B7-16EF46F87A9F}" type="slidenum">
              <a:rPr lang="sr-Latn-CS" smtClean="0"/>
              <a:pPr/>
              <a:t>‹#›</a:t>
            </a:fld>
            <a:endParaRPr lang="sr-Latn-C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BAD7FF0-2242-4E48-B1B7-16EF46F87A9F}" type="slidenum">
              <a:rPr lang="sr-Latn-CS" smtClean="0"/>
              <a:pPr/>
              <a:t>1</a:t>
            </a:fld>
            <a:endParaRPr lang="sr-Latn-C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fld id="{9BAD7FF0-2242-4E48-B1B7-16EF46F87A9F}" type="slidenum">
              <a:rPr lang="sr-Latn-CS" smtClean="0"/>
              <a:pPr/>
              <a:t>5</a:t>
            </a:fld>
            <a:endParaRPr lang="sr-Latn-C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AD7FF0-2242-4E48-B1B7-16EF46F87A9F}" type="slidenum">
              <a:rPr lang="sr-Latn-CS" smtClean="0"/>
              <a:pPr/>
              <a:t>7</a:t>
            </a:fld>
            <a:endParaRPr lang="sr-Latn-C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fld id="{9BAD7FF0-2242-4E48-B1B7-16EF46F87A9F}" type="slidenum">
              <a:rPr lang="sr-Latn-CS" smtClean="0"/>
              <a:pPr/>
              <a:t>8</a:t>
            </a:fld>
            <a:endParaRPr lang="sr-Latn-C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AD7FF0-2242-4E48-B1B7-16EF46F87A9F}" type="slidenum">
              <a:rPr lang="sr-Latn-CS" smtClean="0"/>
              <a:pPr/>
              <a:t>9</a:t>
            </a:fld>
            <a:endParaRPr lang="sr-Latn-C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AD7FF0-2242-4E48-B1B7-16EF46F87A9F}" type="slidenum">
              <a:rPr lang="sr-Latn-CS" smtClean="0"/>
              <a:pPr/>
              <a:t>10</a:t>
            </a:fld>
            <a:endParaRPr lang="sr-Latn-C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AD7FF0-2242-4E48-B1B7-16EF46F87A9F}" type="slidenum">
              <a:rPr lang="sr-Latn-CS" smtClean="0"/>
              <a:pPr/>
              <a:t>11</a:t>
            </a:fld>
            <a:endParaRPr lang="sr-Latn-C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AD7FF0-2242-4E48-B1B7-16EF46F87A9F}" type="slidenum">
              <a:rPr lang="sr-Latn-CS" smtClean="0"/>
              <a:pPr/>
              <a:t>13</a:t>
            </a:fld>
            <a:endParaRPr lang="sr-Latn-C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r-Latn-CS" dirty="0"/>
          </a:p>
        </p:txBody>
      </p:sp>
      <p:sp>
        <p:nvSpPr>
          <p:cNvPr id="4" name="Slide Number Placeholder 3"/>
          <p:cNvSpPr>
            <a:spLocks noGrp="1"/>
          </p:cNvSpPr>
          <p:nvPr>
            <p:ph type="sldNum" sz="quarter" idx="10"/>
          </p:nvPr>
        </p:nvSpPr>
        <p:spPr/>
        <p:txBody>
          <a:bodyPr/>
          <a:lstStyle/>
          <a:p>
            <a:fld id="{9BAD7FF0-2242-4E48-B1B7-16EF46F87A9F}" type="slidenum">
              <a:rPr lang="sr-Latn-CS" smtClean="0"/>
              <a:pPr/>
              <a:t>17</a:t>
            </a:fld>
            <a:endParaRPr lang="sr-Latn-C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6/20/2011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6/20/2011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6/20/2011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9.png"/><Relationship Id="rId7"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4.jpeg"/><Relationship Id="rId4" Type="http://schemas.openxmlformats.org/officeDocument/2006/relationships/image" Target="../media/image5.png"/><Relationship Id="rId9"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9.jpeg"/><Relationship Id="rId4" Type="http://schemas.openxmlformats.org/officeDocument/2006/relationships/image" Target="../media/image28.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8.gif"/><Relationship Id="rId5" Type="http://schemas.openxmlformats.org/officeDocument/2006/relationships/image" Target="../media/image29.jpe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gif"/><Relationship Id="rId1" Type="http://schemas.openxmlformats.org/officeDocument/2006/relationships/slideLayout" Target="../slideLayouts/slideLayout2.xml"/><Relationship Id="rId4" Type="http://schemas.openxmlformats.org/officeDocument/2006/relationships/image" Target="../media/image35.gif"/></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wmf"/><Relationship Id="rId5" Type="http://schemas.openxmlformats.org/officeDocument/2006/relationships/image" Target="../media/image10.gif"/><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ipisr.org.rs/"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8.jpeg"/><Relationship Id="rId7"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5.png"/><Relationship Id="rId4" Type="http://schemas.openxmlformats.org/officeDocument/2006/relationships/image" Target="../media/image19.png"/><Relationship Id="rId9"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22.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mail.google.com/mail/?ui=2&amp;ik=e186eb1f82&amp;view=att&amp;th=1305f645e1df8557&amp;attid=0.1&amp;disp=inline&amp;realattid=53eac73c7689d3d2_0.1&amp;z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https://mail.google.com/mail/?ui=2&amp;ik=e186eb1f82&amp;view=att&amp;th=1305f645e1df8557&amp;attid=0.1&amp;disp=inline&amp;realattid=53eac73c7689d3d2_0.1&amp;z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2" descr="SDC_RGB_hoch_pos"/>
          <p:cNvPicPr>
            <a:picLocks noChangeAspect="1" noChangeArrowheads="1"/>
          </p:cNvPicPr>
          <p:nvPr/>
        </p:nvPicPr>
        <p:blipFill>
          <a:blip r:embed="rId3"/>
          <a:srcRect/>
          <a:stretch>
            <a:fillRect/>
          </a:stretch>
        </p:blipFill>
        <p:spPr bwMode="auto">
          <a:xfrm>
            <a:off x="323850" y="319088"/>
            <a:ext cx="1949450" cy="877887"/>
          </a:xfrm>
          <a:prstGeom prst="rect">
            <a:avLst/>
          </a:prstGeom>
          <a:solidFill>
            <a:srgbClr val="FFFFCC"/>
          </a:solidFill>
          <a:ln w="9525">
            <a:noFill/>
            <a:miter lim="800000"/>
            <a:headEnd/>
            <a:tailEnd/>
          </a:ln>
        </p:spPr>
      </p:pic>
      <p:pic>
        <p:nvPicPr>
          <p:cNvPr id="7" name="Picture 3" descr="logo_quer_4C_RZ"/>
          <p:cNvPicPr>
            <a:picLocks noChangeAspect="1" noChangeArrowheads="1"/>
          </p:cNvPicPr>
          <p:nvPr/>
        </p:nvPicPr>
        <p:blipFill>
          <a:blip r:embed="rId4"/>
          <a:srcRect/>
          <a:stretch>
            <a:fillRect/>
          </a:stretch>
        </p:blipFill>
        <p:spPr bwMode="auto">
          <a:xfrm>
            <a:off x="2247900" y="195263"/>
            <a:ext cx="5276850" cy="1001712"/>
          </a:xfrm>
          <a:prstGeom prst="rect">
            <a:avLst/>
          </a:prstGeom>
          <a:noFill/>
          <a:ln w="9525">
            <a:noFill/>
            <a:miter lim="800000"/>
            <a:headEnd/>
            <a:tailEnd/>
          </a:ln>
        </p:spPr>
      </p:pic>
      <p:pic>
        <p:nvPicPr>
          <p:cNvPr id="8" name="Picture 4" descr="logouni"/>
          <p:cNvPicPr>
            <a:picLocks noChangeAspect="1" noChangeArrowheads="1"/>
          </p:cNvPicPr>
          <p:nvPr/>
        </p:nvPicPr>
        <p:blipFill>
          <a:blip r:embed="rId5"/>
          <a:srcRect/>
          <a:stretch>
            <a:fillRect/>
          </a:stretch>
        </p:blipFill>
        <p:spPr bwMode="auto">
          <a:xfrm>
            <a:off x="7667625" y="165100"/>
            <a:ext cx="1117600" cy="1103313"/>
          </a:xfrm>
          <a:prstGeom prst="rect">
            <a:avLst/>
          </a:prstGeom>
          <a:noFill/>
          <a:ln w="9525">
            <a:noFill/>
            <a:miter lim="800000"/>
            <a:headEnd/>
            <a:tailEnd/>
          </a:ln>
        </p:spPr>
      </p:pic>
      <p:sp>
        <p:nvSpPr>
          <p:cNvPr id="16" name="Rectangle 15"/>
          <p:cNvSpPr/>
          <p:nvPr/>
        </p:nvSpPr>
        <p:spPr>
          <a:xfrm>
            <a:off x="533400" y="1371600"/>
            <a:ext cx="8077200" cy="4876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RelaxedModerately"/>
              <a:lightRig rig="threePt" dir="t"/>
            </a:scene3d>
          </a:bodyPr>
          <a:lstStyle/>
          <a:p>
            <a:pPr algn="ctr"/>
            <a:endParaRPr lang="en-US" dirty="0">
              <a:solidFill>
                <a:schemeClr val="bg1">
                  <a:lumMod val="50000"/>
                </a:schemeClr>
              </a:solidFill>
            </a:endParaRPr>
          </a:p>
        </p:txBody>
      </p:sp>
      <p:cxnSp>
        <p:nvCxnSpPr>
          <p:cNvPr id="25" name="Straight Connector 24"/>
          <p:cNvCxnSpPr/>
          <p:nvPr/>
        </p:nvCxnSpPr>
        <p:spPr>
          <a:xfrm>
            <a:off x="533400" y="1371600"/>
            <a:ext cx="80772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0" y="6324600"/>
            <a:ext cx="91440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b="1" dirty="0" smtClean="0">
                <a:solidFill>
                  <a:schemeClr val="bg1">
                    <a:lumMod val="50000"/>
                  </a:schemeClr>
                </a:solidFill>
              </a:rPr>
              <a:t>Medija centar, 21. jun 2011. </a:t>
            </a:r>
            <a:endParaRPr lang="en-US" dirty="0">
              <a:solidFill>
                <a:schemeClr val="bg1">
                  <a:lumMod val="50000"/>
                </a:schemeClr>
              </a:solidFill>
            </a:endParaRPr>
          </a:p>
        </p:txBody>
      </p:sp>
      <p:cxnSp>
        <p:nvCxnSpPr>
          <p:cNvPr id="27" name="Straight Connector 26"/>
          <p:cNvCxnSpPr/>
          <p:nvPr/>
        </p:nvCxnSpPr>
        <p:spPr>
          <a:xfrm>
            <a:off x="533400" y="6248400"/>
            <a:ext cx="80772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40" name="Content Placeholder 13" descr="Korice final korigovane K.jpg"/>
          <p:cNvPicPr>
            <a:picLocks noChangeAspect="1"/>
          </p:cNvPicPr>
          <p:nvPr/>
        </p:nvPicPr>
        <p:blipFill>
          <a:blip r:embed="rId6"/>
          <a:srcRect l="52097" t="35873" r="25643" b="34876"/>
          <a:stretch>
            <a:fillRect/>
          </a:stretch>
        </p:blipFill>
        <p:spPr>
          <a:xfrm>
            <a:off x="2590800" y="1600200"/>
            <a:ext cx="2099310" cy="1447800"/>
          </a:xfrm>
          <a:prstGeom prst="wedgeRectCallout">
            <a:avLst>
              <a:gd name="adj1" fmla="val 29593"/>
              <a:gd name="adj2" fmla="val 69033"/>
            </a:avLst>
          </a:prstGeom>
        </p:spPr>
      </p:pic>
      <p:pic>
        <p:nvPicPr>
          <p:cNvPr id="41" name="Content Placeholder 13" descr="Korice final korigovane K.jpg"/>
          <p:cNvPicPr>
            <a:picLocks noChangeAspect="1"/>
          </p:cNvPicPr>
          <p:nvPr/>
        </p:nvPicPr>
        <p:blipFill>
          <a:blip r:embed="rId6"/>
          <a:srcRect l="50562" t="63661" r="30248" b="8550"/>
          <a:stretch>
            <a:fillRect/>
          </a:stretch>
        </p:blipFill>
        <p:spPr>
          <a:xfrm>
            <a:off x="4800600" y="1600200"/>
            <a:ext cx="1981200" cy="1398494"/>
          </a:xfrm>
          <a:prstGeom prst="wedgeRectCallout">
            <a:avLst>
              <a:gd name="adj1" fmla="val -48538"/>
              <a:gd name="adj2" fmla="val 66498"/>
            </a:avLst>
          </a:prstGeom>
        </p:spPr>
      </p:pic>
      <p:sp>
        <p:nvSpPr>
          <p:cNvPr id="42" name="Rectangle 41"/>
          <p:cNvSpPr/>
          <p:nvPr/>
        </p:nvSpPr>
        <p:spPr>
          <a:xfrm>
            <a:off x="1295400" y="2819400"/>
            <a:ext cx="6477000" cy="198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RelaxedModerately"/>
              <a:lightRig rig="threePt" dir="t"/>
            </a:scene3d>
            <a:sp3d/>
          </a:bodyPr>
          <a:lstStyle/>
          <a:p>
            <a:pPr algn="ctr"/>
            <a:r>
              <a:rPr lang="sr-Cyrl-CS" sz="4000" b="1" dirty="0" smtClean="0">
                <a:solidFill>
                  <a:schemeClr val="accent6">
                    <a:lumMod val="75000"/>
                  </a:schemeClr>
                </a:solidFill>
              </a:rPr>
              <a:t>ПРЕДСТАВЕ О ОБРАЗОВНИМ ПРОМЕНАМА У СРБИЈИ</a:t>
            </a:r>
            <a:endParaRPr lang="x-none" sz="4000" b="1" dirty="0" smtClean="0">
              <a:solidFill>
                <a:schemeClr val="accent6">
                  <a:lumMod val="75000"/>
                </a:schemeClr>
              </a:solidFill>
            </a:endParaRPr>
          </a:p>
        </p:txBody>
      </p:sp>
      <p:sp>
        <p:nvSpPr>
          <p:cNvPr id="43" name="Rectangle 42"/>
          <p:cNvSpPr/>
          <p:nvPr/>
        </p:nvSpPr>
        <p:spPr>
          <a:xfrm>
            <a:off x="533400" y="4191000"/>
            <a:ext cx="80772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RelaxedModerately"/>
              <a:lightRig rig="threePt" dir="t"/>
            </a:scene3d>
          </a:bodyPr>
          <a:lstStyle/>
          <a:p>
            <a:pPr algn="ctr"/>
            <a:r>
              <a:rPr lang="sr-Cyrl-CS" sz="3200" b="1" dirty="0" smtClean="0">
                <a:solidFill>
                  <a:schemeClr val="bg1">
                    <a:lumMod val="50000"/>
                  </a:schemeClr>
                </a:solidFill>
              </a:rPr>
              <a:t>Рефлексије о прошлости, визије будућности</a:t>
            </a:r>
            <a:endParaRPr lang="en-US" sz="3200" b="1" dirty="0">
              <a:solidFill>
                <a:schemeClr val="bg1">
                  <a:lumMod val="50000"/>
                </a:schemeClr>
              </a:solidFill>
            </a:endParaRPr>
          </a:p>
        </p:txBody>
      </p:sp>
      <p:pic>
        <p:nvPicPr>
          <p:cNvPr id="48" name="Picture 47" descr="logo Instituta.bmp"/>
          <p:cNvPicPr>
            <a:picLocks noChangeAspect="1"/>
          </p:cNvPicPr>
          <p:nvPr/>
        </p:nvPicPr>
        <p:blipFill>
          <a:blip r:embed="rId7">
            <a:clrChange>
              <a:clrFrom>
                <a:srgbClr val="FFFFFF"/>
              </a:clrFrom>
              <a:clrTo>
                <a:srgbClr val="FFFFFF">
                  <a:alpha val="0"/>
                </a:srgbClr>
              </a:clrTo>
            </a:clrChange>
          </a:blip>
          <a:stretch>
            <a:fillRect/>
          </a:stretch>
        </p:blipFill>
        <p:spPr>
          <a:xfrm>
            <a:off x="7199243" y="5181601"/>
            <a:ext cx="1411357" cy="1066800"/>
          </a:xfrm>
          <a:prstGeom prst="rect">
            <a:avLst/>
          </a:prstGeom>
        </p:spPr>
      </p:pic>
      <p:sp>
        <p:nvSpPr>
          <p:cNvPr id="49" name="TextBox 48"/>
          <p:cNvSpPr txBox="1"/>
          <p:nvPr/>
        </p:nvSpPr>
        <p:spPr>
          <a:xfrm>
            <a:off x="609600" y="4800600"/>
            <a:ext cx="7924800" cy="1169551"/>
          </a:xfrm>
          <a:prstGeom prst="rect">
            <a:avLst/>
          </a:prstGeom>
          <a:noFill/>
        </p:spPr>
        <p:txBody>
          <a:bodyPr wrap="square" rtlCol="0">
            <a:spAutoFit/>
          </a:bodyPr>
          <a:lstStyle/>
          <a:p>
            <a:pPr algn="ctr"/>
            <a:r>
              <a:rPr lang="sr-Cyrl-BA" sz="1600" b="1" dirty="0" smtClean="0"/>
              <a:t>Миља</a:t>
            </a:r>
            <a:r>
              <a:rPr lang="x-none" sz="1600" b="1" smtClean="0"/>
              <a:t> </a:t>
            </a:r>
            <a:r>
              <a:rPr lang="sr-Cyrl-BA" sz="1600" b="1" dirty="0" smtClean="0"/>
              <a:t>Вујачић</a:t>
            </a:r>
            <a:r>
              <a:rPr lang="x-none" sz="1600" b="1" smtClean="0"/>
              <a:t>, </a:t>
            </a:r>
            <a:r>
              <a:rPr lang="sr-Cyrl-BA" sz="1600" b="1" dirty="0" smtClean="0"/>
              <a:t>Јелена</a:t>
            </a:r>
            <a:r>
              <a:rPr lang="x-none" sz="1600" b="1" smtClean="0"/>
              <a:t> </a:t>
            </a:r>
            <a:r>
              <a:rPr lang="sr-Cyrl-BA" sz="1600" b="1" dirty="0" smtClean="0"/>
              <a:t>Павловић</a:t>
            </a:r>
            <a:r>
              <a:rPr lang="x-none" sz="1600" b="1" smtClean="0"/>
              <a:t>, </a:t>
            </a:r>
            <a:r>
              <a:rPr lang="sr-Cyrl-BA" sz="1600" b="1" dirty="0" smtClean="0"/>
              <a:t>Дејан</a:t>
            </a:r>
            <a:r>
              <a:rPr lang="x-none" sz="1600" b="1" smtClean="0"/>
              <a:t> </a:t>
            </a:r>
            <a:r>
              <a:rPr lang="sr-Cyrl-BA" sz="1600" b="1" dirty="0" smtClean="0"/>
              <a:t>Станковић</a:t>
            </a:r>
            <a:r>
              <a:rPr lang="x-none" sz="1600" b="1" smtClean="0"/>
              <a:t>, </a:t>
            </a:r>
            <a:r>
              <a:rPr lang="sr-Cyrl-BA" sz="1600" b="1" dirty="0" smtClean="0"/>
              <a:t>Владимир</a:t>
            </a:r>
            <a:r>
              <a:rPr lang="x-none" sz="1600" b="1" smtClean="0"/>
              <a:t> </a:t>
            </a:r>
            <a:r>
              <a:rPr lang="sr-Cyrl-BA" sz="1600" b="1" dirty="0" smtClean="0"/>
              <a:t>Џиновић</a:t>
            </a:r>
            <a:r>
              <a:rPr lang="x-none" sz="1600" b="1" smtClean="0"/>
              <a:t>, </a:t>
            </a:r>
            <a:r>
              <a:rPr lang="sr-Cyrl-BA" sz="1600" b="1" dirty="0" smtClean="0"/>
              <a:t>Ивана</a:t>
            </a:r>
            <a:r>
              <a:rPr lang="x-none" sz="1600" b="1" smtClean="0"/>
              <a:t> </a:t>
            </a:r>
            <a:r>
              <a:rPr lang="sr-Cyrl-BA" sz="1600" b="1" dirty="0" smtClean="0"/>
              <a:t>Ђерић</a:t>
            </a:r>
            <a:endParaRPr lang="sr-Cyrl-CS" sz="1600" b="1" dirty="0" smtClean="0"/>
          </a:p>
          <a:p>
            <a:pPr algn="ctr"/>
            <a:endParaRPr lang="sr-Latn-CS" b="1" dirty="0" smtClean="0"/>
          </a:p>
          <a:p>
            <a:pPr algn="ctr"/>
            <a:endParaRPr lang="sr-Latn-CS" b="1" dirty="0" smtClean="0">
              <a:solidFill>
                <a:schemeClr val="accent6">
                  <a:lumMod val="75000"/>
                </a:schemeClr>
              </a:solidFill>
            </a:endParaRPr>
          </a:p>
          <a:p>
            <a:pPr algn="ctr"/>
            <a:r>
              <a:rPr lang="sr-Cyrl-BA" b="1" dirty="0" smtClean="0">
                <a:solidFill>
                  <a:schemeClr val="accent6">
                    <a:lumMod val="75000"/>
                  </a:schemeClr>
                </a:solidFill>
              </a:rPr>
              <a:t>ИНСТИТУТ</a:t>
            </a:r>
            <a:r>
              <a:rPr lang="sr-Latn-CS" b="1" dirty="0" smtClean="0">
                <a:solidFill>
                  <a:schemeClr val="accent6">
                    <a:lumMod val="75000"/>
                  </a:schemeClr>
                </a:solidFill>
              </a:rPr>
              <a:t> </a:t>
            </a:r>
            <a:r>
              <a:rPr lang="sr-Cyrl-BA" b="1" dirty="0" smtClean="0">
                <a:solidFill>
                  <a:schemeClr val="accent6">
                    <a:lumMod val="75000"/>
                  </a:schemeClr>
                </a:solidFill>
              </a:rPr>
              <a:t>ЗА</a:t>
            </a:r>
            <a:r>
              <a:rPr lang="sr-Latn-CS" b="1" dirty="0" smtClean="0">
                <a:solidFill>
                  <a:schemeClr val="accent6">
                    <a:lumMod val="75000"/>
                  </a:schemeClr>
                </a:solidFill>
              </a:rPr>
              <a:t> </a:t>
            </a:r>
            <a:r>
              <a:rPr lang="sr-Cyrl-BA" b="1" dirty="0" smtClean="0">
                <a:solidFill>
                  <a:schemeClr val="accent6">
                    <a:lumMod val="75000"/>
                  </a:schemeClr>
                </a:solidFill>
              </a:rPr>
              <a:t>ПЕДАГОШКА</a:t>
            </a:r>
            <a:r>
              <a:rPr lang="sr-Latn-CS" b="1" dirty="0" smtClean="0">
                <a:solidFill>
                  <a:schemeClr val="accent6">
                    <a:lumMod val="75000"/>
                  </a:schemeClr>
                </a:solidFill>
              </a:rPr>
              <a:t> </a:t>
            </a:r>
            <a:r>
              <a:rPr lang="sr-Cyrl-BA" b="1" dirty="0" smtClean="0">
                <a:solidFill>
                  <a:schemeClr val="accent6">
                    <a:lumMod val="75000"/>
                  </a:schemeClr>
                </a:solidFill>
              </a:rPr>
              <a:t>ИСТРАЖИВАЊА</a:t>
            </a:r>
            <a:endParaRPr lang="en-US" b="1" dirty="0">
              <a:solidFill>
                <a:schemeClr val="accent6">
                  <a:lumMod val="75000"/>
                </a:schemeClr>
              </a:solidFill>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x-none" b="1" dirty="0" smtClean="0">
                <a:solidFill>
                  <a:schemeClr val="accent6">
                    <a:lumMod val="75000"/>
                  </a:schemeClr>
                </a:solidFill>
              </a:rPr>
              <a:t>Истинске промене у образовању су ретке</a:t>
            </a:r>
            <a:endParaRPr lang="en-US" b="1" dirty="0">
              <a:solidFill>
                <a:schemeClr val="accent6">
                  <a:lumMod val="75000"/>
                </a:schemeClr>
              </a:solidFill>
            </a:endParaRPr>
          </a:p>
        </p:txBody>
      </p:sp>
      <p:sp>
        <p:nvSpPr>
          <p:cNvPr id="6" name="Content Placeholder 2"/>
          <p:cNvSpPr>
            <a:spLocks noGrp="1"/>
          </p:cNvSpPr>
          <p:nvPr>
            <p:ph idx="1"/>
          </p:nvPr>
        </p:nvSpPr>
        <p:spPr>
          <a:xfrm>
            <a:off x="457200" y="1600201"/>
            <a:ext cx="4572000" cy="3810000"/>
          </a:xfrm>
          <a:solidFill>
            <a:schemeClr val="tx1"/>
          </a:solidFill>
        </p:spPr>
        <p:txBody>
          <a:bodyPr>
            <a:normAutofit/>
          </a:bodyPr>
          <a:lstStyle/>
          <a:p>
            <a:r>
              <a:rPr lang="x-none" dirty="0" smtClean="0">
                <a:solidFill>
                  <a:schemeClr val="bg1"/>
                </a:solidFill>
              </a:rPr>
              <a:t>Ниска ефективност образовних реформи </a:t>
            </a:r>
            <a:r>
              <a:rPr lang="x-none" sz="2000" dirty="0" smtClean="0">
                <a:solidFill>
                  <a:schemeClr val="bg1"/>
                </a:solidFill>
              </a:rPr>
              <a:t>(Fullan, 2005; Hargreaves, 2005; Hargreaves &amp; Goodson, 2006; Klette, 2009; Raynolds, 2010);</a:t>
            </a:r>
          </a:p>
          <a:p>
            <a:r>
              <a:rPr lang="x-none" dirty="0" smtClean="0">
                <a:solidFill>
                  <a:schemeClr val="bg1"/>
                </a:solidFill>
              </a:rPr>
              <a:t>Фрагментисани исходи и “изолована острва” промене.</a:t>
            </a:r>
          </a:p>
        </p:txBody>
      </p:sp>
      <p:pic>
        <p:nvPicPr>
          <p:cNvPr id="7" name="Picture 6" descr="logo Instituta.bmp"/>
          <p:cNvPicPr>
            <a:picLocks noChangeAspect="1"/>
          </p:cNvPicPr>
          <p:nvPr/>
        </p:nvPicPr>
        <p:blipFill>
          <a:blip r:embed="rId3">
            <a:clrChange>
              <a:clrFrom>
                <a:srgbClr val="FFFFFF"/>
              </a:clrFrom>
              <a:clrTo>
                <a:srgbClr val="FFFFFF">
                  <a:alpha val="0"/>
                </a:srgbClr>
              </a:clrTo>
            </a:clrChange>
          </a:blip>
          <a:stretch>
            <a:fillRect/>
          </a:stretch>
        </p:blipFill>
        <p:spPr>
          <a:xfrm>
            <a:off x="7772400" y="5791200"/>
            <a:ext cx="1411357" cy="1066800"/>
          </a:xfrm>
          <a:prstGeom prst="rect">
            <a:avLst/>
          </a:prstGeom>
        </p:spPr>
      </p:pic>
      <p:pic>
        <p:nvPicPr>
          <p:cNvPr id="8" name="Picture 7" descr="images (4).jpg"/>
          <p:cNvPicPr>
            <a:picLocks noChangeAspect="1"/>
          </p:cNvPicPr>
          <p:nvPr/>
        </p:nvPicPr>
        <p:blipFill>
          <a:blip r:embed="rId4"/>
          <a:stretch>
            <a:fillRect/>
          </a:stretch>
        </p:blipFill>
        <p:spPr>
          <a:xfrm>
            <a:off x="4953000" y="1600200"/>
            <a:ext cx="4191000" cy="3810000"/>
          </a:xfrm>
          <a:prstGeom prst="rect">
            <a:avLst/>
          </a:prstGeom>
        </p:spPr>
      </p:pic>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8600" y="304800"/>
            <a:ext cx="8686800" cy="63246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10" name="Picture 4" descr="C:\Users\Jugo\AppData\Local\Microsoft\Windows\Temporary Internet Files\Content.IE5\34R845N6\MC900434776[1].png"/>
          <p:cNvPicPr>
            <a:picLocks noChangeAspect="1" noChangeArrowheads="1"/>
          </p:cNvPicPr>
          <p:nvPr/>
        </p:nvPicPr>
        <p:blipFill>
          <a:blip r:embed="rId3"/>
          <a:srcRect/>
          <a:stretch>
            <a:fillRect/>
          </a:stretch>
        </p:blipFill>
        <p:spPr bwMode="auto">
          <a:xfrm rot="18854470">
            <a:off x="70216" y="146416"/>
            <a:ext cx="1075203" cy="1075203"/>
          </a:xfrm>
          <a:prstGeom prst="rect">
            <a:avLst/>
          </a:prstGeom>
          <a:noFill/>
        </p:spPr>
      </p:pic>
      <p:sp>
        <p:nvSpPr>
          <p:cNvPr id="11" name="TextBox 10"/>
          <p:cNvSpPr txBox="1"/>
          <p:nvPr/>
        </p:nvSpPr>
        <p:spPr>
          <a:xfrm>
            <a:off x="1143000" y="2133600"/>
            <a:ext cx="2514600" cy="584775"/>
          </a:xfrm>
          <a:prstGeom prst="rect">
            <a:avLst/>
          </a:prstGeom>
          <a:noFill/>
        </p:spPr>
        <p:txBody>
          <a:bodyPr wrap="square" rtlCol="0">
            <a:spAutoFit/>
          </a:bodyPr>
          <a:lstStyle/>
          <a:p>
            <a:pPr algn="ctr"/>
            <a:r>
              <a:rPr lang="x-none" sz="1600" b="1" dirty="0" smtClean="0"/>
              <a:t>Министарство просвете као агенс промена</a:t>
            </a:r>
            <a:endParaRPr lang="en-US" sz="1600" b="1" dirty="0"/>
          </a:p>
        </p:txBody>
      </p:sp>
      <p:sp>
        <p:nvSpPr>
          <p:cNvPr id="12" name="TextBox 11"/>
          <p:cNvSpPr txBox="1"/>
          <p:nvPr/>
        </p:nvSpPr>
        <p:spPr>
          <a:xfrm>
            <a:off x="4038600" y="1600200"/>
            <a:ext cx="2057400" cy="830997"/>
          </a:xfrm>
          <a:prstGeom prst="rect">
            <a:avLst/>
          </a:prstGeom>
          <a:noFill/>
        </p:spPr>
        <p:txBody>
          <a:bodyPr wrap="square" rtlCol="0">
            <a:spAutoFit/>
          </a:bodyPr>
          <a:lstStyle/>
          <a:p>
            <a:pPr algn="ctr"/>
            <a:r>
              <a:rPr lang="x-none" sz="1600" b="1" dirty="0" smtClean="0"/>
              <a:t>Низак степен партиципативности осталих актера</a:t>
            </a:r>
            <a:endParaRPr lang="en-US" sz="1600" b="1" dirty="0"/>
          </a:p>
        </p:txBody>
      </p:sp>
      <p:sp>
        <p:nvSpPr>
          <p:cNvPr id="13" name="TextBox 12"/>
          <p:cNvSpPr txBox="1"/>
          <p:nvPr/>
        </p:nvSpPr>
        <p:spPr>
          <a:xfrm>
            <a:off x="6172200" y="2819400"/>
            <a:ext cx="2590800" cy="830997"/>
          </a:xfrm>
          <a:prstGeom prst="rect">
            <a:avLst/>
          </a:prstGeom>
          <a:noFill/>
        </p:spPr>
        <p:txBody>
          <a:bodyPr wrap="square" rtlCol="0">
            <a:spAutoFit/>
          </a:bodyPr>
          <a:lstStyle/>
          <a:p>
            <a:pPr algn="ctr"/>
            <a:r>
              <a:rPr lang="x-none" sz="1600" b="1" dirty="0" smtClean="0"/>
              <a:t>Родитељи и наставници: чешће противници, него сарадници</a:t>
            </a:r>
            <a:endParaRPr lang="en-US" sz="1600" b="1" dirty="0"/>
          </a:p>
        </p:txBody>
      </p:sp>
      <p:sp>
        <p:nvSpPr>
          <p:cNvPr id="15" name="TextBox 14"/>
          <p:cNvSpPr txBox="1"/>
          <p:nvPr/>
        </p:nvSpPr>
        <p:spPr>
          <a:xfrm>
            <a:off x="1524000" y="4495800"/>
            <a:ext cx="1828800" cy="584775"/>
          </a:xfrm>
          <a:prstGeom prst="rect">
            <a:avLst/>
          </a:prstGeom>
          <a:noFill/>
        </p:spPr>
        <p:txBody>
          <a:bodyPr wrap="square" rtlCol="0">
            <a:spAutoFit/>
          </a:bodyPr>
          <a:lstStyle/>
          <a:p>
            <a:pPr algn="ctr"/>
            <a:r>
              <a:rPr lang="x-none" sz="1600" b="1" dirty="0" smtClean="0"/>
              <a:t>Редистрибуција у односима моћи</a:t>
            </a:r>
            <a:endParaRPr lang="en-US" sz="1600" b="1" dirty="0"/>
          </a:p>
        </p:txBody>
      </p:sp>
      <p:sp>
        <p:nvSpPr>
          <p:cNvPr id="19" name="Title 1"/>
          <p:cNvSpPr>
            <a:spLocks noGrp="1"/>
          </p:cNvSpPr>
          <p:nvPr>
            <p:ph type="title"/>
          </p:nvPr>
        </p:nvSpPr>
        <p:spPr>
          <a:xfrm>
            <a:off x="685800" y="304800"/>
            <a:ext cx="8305800" cy="1143000"/>
          </a:xfrm>
        </p:spPr>
        <p:txBody>
          <a:bodyPr>
            <a:noAutofit/>
          </a:bodyPr>
          <a:lstStyle/>
          <a:p>
            <a:r>
              <a:rPr lang="x-none" sz="3300" b="1" dirty="0" smtClean="0">
                <a:solidFill>
                  <a:schemeClr val="accent6">
                    <a:lumMod val="75000"/>
                  </a:schemeClr>
                </a:solidFill>
              </a:rPr>
              <a:t>НИЗАК СТЕПЕН ПАРТИЦИПАТИВНОСТИ И НЕГАТИВНЕ УЗАЈАМНЕ ПЕРЦЕПЦИЈЕ АКТЕРА</a:t>
            </a:r>
            <a:endParaRPr lang="en-US" sz="3300" b="1" dirty="0">
              <a:solidFill>
                <a:schemeClr val="accent6">
                  <a:lumMod val="75000"/>
                </a:schemeClr>
              </a:solidFill>
            </a:endParaRPr>
          </a:p>
        </p:txBody>
      </p:sp>
      <p:sp>
        <p:nvSpPr>
          <p:cNvPr id="20" name="TextBox 19"/>
          <p:cNvSpPr txBox="1"/>
          <p:nvPr/>
        </p:nvSpPr>
        <p:spPr>
          <a:xfrm>
            <a:off x="5410200" y="4953000"/>
            <a:ext cx="2590800" cy="584775"/>
          </a:xfrm>
          <a:prstGeom prst="rect">
            <a:avLst/>
          </a:prstGeom>
          <a:noFill/>
        </p:spPr>
        <p:txBody>
          <a:bodyPr wrap="square" rtlCol="0">
            <a:spAutoFit/>
          </a:bodyPr>
          <a:lstStyle/>
          <a:p>
            <a:pPr algn="ctr"/>
            <a:r>
              <a:rPr lang="x-none" sz="1600" b="1" dirty="0" smtClean="0"/>
              <a:t>Негативна клима у школи и у одељењу</a:t>
            </a:r>
            <a:endParaRPr lang="en-US" sz="1600" b="1" dirty="0"/>
          </a:p>
        </p:txBody>
      </p:sp>
      <p:cxnSp>
        <p:nvCxnSpPr>
          <p:cNvPr id="22" name="Straight Arrow Connector 21"/>
          <p:cNvCxnSpPr/>
          <p:nvPr/>
        </p:nvCxnSpPr>
        <p:spPr>
          <a:xfrm rot="10800000">
            <a:off x="3124200" y="2819400"/>
            <a:ext cx="5334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H="1" flipV="1">
            <a:off x="4610101" y="2628901"/>
            <a:ext cx="533400" cy="1523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5715000" y="3505200"/>
            <a:ext cx="5334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562600" y="4495800"/>
            <a:ext cx="4572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10800000" flipV="1">
            <a:off x="3200400" y="4267200"/>
            <a:ext cx="457200" cy="2923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6" name="Picture 35" descr="logo Instituta.bmp"/>
          <p:cNvPicPr>
            <a:picLocks noChangeAspect="1"/>
          </p:cNvPicPr>
          <p:nvPr/>
        </p:nvPicPr>
        <p:blipFill>
          <a:blip r:embed="rId4">
            <a:clrChange>
              <a:clrFrom>
                <a:srgbClr val="FFFFFF"/>
              </a:clrFrom>
              <a:clrTo>
                <a:srgbClr val="FFFFFF">
                  <a:alpha val="0"/>
                </a:srgbClr>
              </a:clrTo>
            </a:clrChange>
          </a:blip>
          <a:stretch>
            <a:fillRect/>
          </a:stretch>
        </p:blipFill>
        <p:spPr>
          <a:xfrm>
            <a:off x="7620000" y="5638800"/>
            <a:ext cx="1411357" cy="1066800"/>
          </a:xfrm>
          <a:prstGeom prst="rect">
            <a:avLst/>
          </a:prstGeom>
        </p:spPr>
      </p:pic>
      <p:pic>
        <p:nvPicPr>
          <p:cNvPr id="31" name="Picture 30" descr="Korice final korigovane K.jpg"/>
          <p:cNvPicPr>
            <a:picLocks noChangeAspect="1"/>
          </p:cNvPicPr>
          <p:nvPr/>
        </p:nvPicPr>
        <p:blipFill>
          <a:blip r:embed="rId5"/>
          <a:srcRect l="57729" t="38530" r="27837" b="39241"/>
          <a:stretch>
            <a:fillRect/>
          </a:stretch>
        </p:blipFill>
        <p:spPr>
          <a:xfrm>
            <a:off x="3886200" y="3048000"/>
            <a:ext cx="1564640" cy="1676400"/>
          </a:xfrm>
          <a:prstGeom prst="rect">
            <a:avLst/>
          </a:prstGeom>
        </p:spPr>
      </p:pic>
      <p:sp>
        <p:nvSpPr>
          <p:cNvPr id="41" name="Rectangular Callout 40"/>
          <p:cNvSpPr/>
          <p:nvPr/>
        </p:nvSpPr>
        <p:spPr>
          <a:xfrm>
            <a:off x="838200" y="1447800"/>
            <a:ext cx="7924800" cy="2057400"/>
          </a:xfrm>
          <a:prstGeom prst="wedgeRectCallout">
            <a:avLst>
              <a:gd name="adj1" fmla="val -32086"/>
              <a:gd name="adj2" fmla="val 109073"/>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000" i="1" dirty="0" smtClean="0">
                <a:solidFill>
                  <a:schemeClr val="tx1"/>
                </a:solidFill>
              </a:rPr>
              <a:t>Ми не можемо ништа... ми немамо право гласа, </a:t>
            </a:r>
            <a:r>
              <a:rPr lang="x-none" sz="2000" b="1" i="1" dirty="0" smtClean="0">
                <a:solidFill>
                  <a:schemeClr val="tx1"/>
                </a:solidFill>
              </a:rPr>
              <a:t>ми се не питамо</a:t>
            </a:r>
            <a:r>
              <a:rPr lang="x-none" sz="2000" i="1" dirty="0" smtClean="0">
                <a:solidFill>
                  <a:schemeClr val="tx1"/>
                </a:solidFill>
              </a:rPr>
              <a:t>, а могли би да се питамо... Имали смо </a:t>
            </a:r>
            <a:r>
              <a:rPr lang="x-none" sz="2000" b="1" i="1" dirty="0" smtClean="0">
                <a:solidFill>
                  <a:schemeClr val="tx1"/>
                </a:solidFill>
              </a:rPr>
              <a:t>ђачки парламент</a:t>
            </a:r>
            <a:r>
              <a:rPr lang="x-none" sz="2000" i="1" dirty="0" smtClean="0">
                <a:solidFill>
                  <a:schemeClr val="tx1"/>
                </a:solidFill>
              </a:rPr>
              <a:t>, али се никада нисмо састали. И да се скупимо, </a:t>
            </a:r>
            <a:r>
              <a:rPr lang="x-none" sz="2000" b="1" i="1" dirty="0" smtClean="0">
                <a:solidFill>
                  <a:schemeClr val="tx1"/>
                </a:solidFill>
              </a:rPr>
              <a:t>не бисмо могли ништа суштински да променимо</a:t>
            </a:r>
            <a:r>
              <a:rPr lang="x-none" sz="2000" i="1" dirty="0" smtClean="0">
                <a:solidFill>
                  <a:schemeClr val="tx1"/>
                </a:solidFill>
              </a:rPr>
              <a:t>... Ми смо </a:t>
            </a:r>
            <a:r>
              <a:rPr lang="x-none" sz="2000" b="1" i="1" dirty="0" smtClean="0">
                <a:solidFill>
                  <a:schemeClr val="tx1"/>
                </a:solidFill>
              </a:rPr>
              <a:t>задња карика на ланцу</a:t>
            </a:r>
            <a:r>
              <a:rPr lang="x-none" sz="2000" i="1" dirty="0" smtClean="0">
                <a:solidFill>
                  <a:schemeClr val="tx1"/>
                </a:solidFill>
              </a:rPr>
              <a:t>, нико нас не пита и немамо утицај... Ми нисмо на ланцу, уопште нема нас. Да, ми смо </a:t>
            </a:r>
            <a:r>
              <a:rPr lang="x-none" sz="2000" b="1" i="1" dirty="0" smtClean="0">
                <a:solidFill>
                  <a:schemeClr val="tx1"/>
                </a:solidFill>
              </a:rPr>
              <a:t>пуштени с ланца.</a:t>
            </a:r>
            <a:r>
              <a:rPr lang="x-none" sz="2000" i="1" dirty="0" smtClean="0">
                <a:solidFill>
                  <a:schemeClr val="tx1"/>
                </a:solidFill>
              </a:rPr>
              <a:t>  </a:t>
            </a:r>
            <a:endParaRPr lang="en-US" sz="2000" i="1" dirty="0">
              <a:solidFill>
                <a:schemeClr val="tx1"/>
              </a:solidFill>
            </a:endParaRPr>
          </a:p>
        </p:txBody>
      </p:sp>
      <p:pic>
        <p:nvPicPr>
          <p:cNvPr id="42" name="Picture 41" descr="ucenik(1).jpg"/>
          <p:cNvPicPr>
            <a:picLocks noChangeAspect="1"/>
          </p:cNvPicPr>
          <p:nvPr/>
        </p:nvPicPr>
        <p:blipFill>
          <a:blip r:embed="rId6">
            <a:clrChange>
              <a:clrFrom>
                <a:srgbClr val="FFFFFF"/>
              </a:clrFrom>
              <a:clrTo>
                <a:srgbClr val="FFFFFF">
                  <a:alpha val="0"/>
                </a:srgbClr>
              </a:clrTo>
            </a:clrChange>
          </a:blip>
          <a:stretch>
            <a:fillRect/>
          </a:stretch>
        </p:blipFill>
        <p:spPr>
          <a:xfrm>
            <a:off x="1447800" y="4724400"/>
            <a:ext cx="1363955" cy="1623756"/>
          </a:xfrm>
          <a:prstGeom prst="rect">
            <a:avLst/>
          </a:prstGeom>
        </p:spPr>
      </p:pic>
      <p:sp>
        <p:nvSpPr>
          <p:cNvPr id="43" name="Rectangular Callout 42"/>
          <p:cNvSpPr/>
          <p:nvPr/>
        </p:nvSpPr>
        <p:spPr>
          <a:xfrm>
            <a:off x="4495800" y="1905000"/>
            <a:ext cx="4343400" cy="1371600"/>
          </a:xfrm>
          <a:prstGeom prst="wedgeRectCallout">
            <a:avLst>
              <a:gd name="adj1" fmla="val -68547"/>
              <a:gd name="adj2" fmla="val -20556"/>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000" i="1" dirty="0" smtClean="0">
                <a:solidFill>
                  <a:schemeClr val="tx1"/>
                </a:solidFill>
              </a:rPr>
              <a:t>Министарство </a:t>
            </a:r>
            <a:r>
              <a:rPr lang="x-none" sz="2000" b="1" i="1" dirty="0" smtClean="0">
                <a:solidFill>
                  <a:schemeClr val="tx1"/>
                </a:solidFill>
              </a:rPr>
              <a:t>за које сви издвајамо новац</a:t>
            </a:r>
            <a:r>
              <a:rPr lang="x-none" sz="2000" i="1" dirty="0" smtClean="0">
                <a:solidFill>
                  <a:schemeClr val="tx1"/>
                </a:solidFill>
              </a:rPr>
              <a:t>... Они су </a:t>
            </a:r>
            <a:r>
              <a:rPr lang="x-none" sz="2000" b="1" i="1" dirty="0" smtClean="0">
                <a:solidFill>
                  <a:schemeClr val="tx1"/>
                </a:solidFill>
              </a:rPr>
              <a:t>извршни, али и кроје</a:t>
            </a:r>
            <a:r>
              <a:rPr lang="x-none" sz="2000" i="1" dirty="0" smtClean="0">
                <a:solidFill>
                  <a:schemeClr val="tx1"/>
                </a:solidFill>
              </a:rPr>
              <a:t>. Ми смо једна мала </a:t>
            </a:r>
            <a:r>
              <a:rPr lang="x-none" sz="2000" b="1" i="1" dirty="0" smtClean="0">
                <a:solidFill>
                  <a:schemeClr val="tx1"/>
                </a:solidFill>
              </a:rPr>
              <a:t>кап у мору.</a:t>
            </a:r>
            <a:endParaRPr lang="en-US" sz="2000" i="1" dirty="0">
              <a:solidFill>
                <a:schemeClr val="tx1"/>
              </a:solidFill>
            </a:endParaRPr>
          </a:p>
        </p:txBody>
      </p:sp>
      <p:pic>
        <p:nvPicPr>
          <p:cNvPr id="44" name="Picture 43" descr="parents-day.jpg"/>
          <p:cNvPicPr>
            <a:picLocks noChangeAspect="1"/>
          </p:cNvPicPr>
          <p:nvPr/>
        </p:nvPicPr>
        <p:blipFill>
          <a:blip r:embed="rId7"/>
          <a:stretch>
            <a:fillRect/>
          </a:stretch>
        </p:blipFill>
        <p:spPr>
          <a:xfrm>
            <a:off x="2209800" y="2133600"/>
            <a:ext cx="1381125" cy="1381125"/>
          </a:xfrm>
          <a:prstGeom prst="rect">
            <a:avLst/>
          </a:prstGeom>
        </p:spPr>
      </p:pic>
      <p:sp>
        <p:nvSpPr>
          <p:cNvPr id="45" name="Content Placeholder 3"/>
          <p:cNvSpPr>
            <a:spLocks noGrp="1"/>
          </p:cNvSpPr>
          <p:nvPr>
            <p:ph idx="1"/>
          </p:nvPr>
        </p:nvSpPr>
        <p:spPr>
          <a:xfrm>
            <a:off x="457200" y="1219200"/>
            <a:ext cx="5257800" cy="1600201"/>
          </a:xfrm>
          <a:prstGeom prst="wedgeRectCallout">
            <a:avLst>
              <a:gd name="adj1" fmla="val 54260"/>
              <a:gd name="adj2" fmla="val 68332"/>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marL="0" indent="0" algn="ctr">
              <a:buNone/>
            </a:pPr>
            <a:r>
              <a:rPr lang="x-none" sz="2000" i="1" dirty="0" smtClean="0">
                <a:solidFill>
                  <a:schemeClr val="tx1"/>
                </a:solidFill>
              </a:rPr>
              <a:t>Е сад, можда су </a:t>
            </a:r>
            <a:r>
              <a:rPr lang="x-none" sz="2000" b="1" i="1" dirty="0" smtClean="0">
                <a:solidFill>
                  <a:schemeClr val="tx1"/>
                </a:solidFill>
              </a:rPr>
              <a:t>наша очекивања према Министарству</a:t>
            </a:r>
            <a:r>
              <a:rPr lang="x-none" sz="2000" i="1" dirty="0" smtClean="0">
                <a:solidFill>
                  <a:schemeClr val="tx1"/>
                </a:solidFill>
              </a:rPr>
              <a:t> увек </a:t>
            </a:r>
            <a:r>
              <a:rPr lang="x-none" sz="2000" b="1" i="1" dirty="0" smtClean="0">
                <a:solidFill>
                  <a:schemeClr val="tx1"/>
                </a:solidFill>
              </a:rPr>
              <a:t>већа него од нас самих према </a:t>
            </a:r>
            <a:r>
              <a:rPr lang="x-none" sz="2000" i="1" dirty="0" smtClean="0">
                <a:solidFill>
                  <a:schemeClr val="tx1"/>
                </a:solidFill>
              </a:rPr>
              <a:t>себи, јер су они ти који граде систем. Ни ми на нашем микроплану не можемо системске промене да урадимо. </a:t>
            </a:r>
            <a:endParaRPr lang="en-US" sz="2000" i="1" dirty="0">
              <a:solidFill>
                <a:schemeClr val="tx1"/>
              </a:solidFill>
            </a:endParaRPr>
          </a:p>
        </p:txBody>
      </p:sp>
      <p:pic>
        <p:nvPicPr>
          <p:cNvPr id="46" name="Picture 45" descr="nastavnik.jpg"/>
          <p:cNvPicPr>
            <a:picLocks noChangeAspect="1"/>
          </p:cNvPicPr>
          <p:nvPr/>
        </p:nvPicPr>
        <p:blipFill>
          <a:blip r:embed="rId8"/>
          <a:stretch>
            <a:fillRect/>
          </a:stretch>
        </p:blipFill>
        <p:spPr>
          <a:xfrm>
            <a:off x="6019800" y="3048000"/>
            <a:ext cx="1295400" cy="1336431"/>
          </a:xfrm>
          <a:prstGeom prst="rect">
            <a:avLst/>
          </a:prstGeom>
        </p:spPr>
      </p:pic>
      <p:sp>
        <p:nvSpPr>
          <p:cNvPr id="47" name="Rectangular Callout 46"/>
          <p:cNvSpPr/>
          <p:nvPr/>
        </p:nvSpPr>
        <p:spPr>
          <a:xfrm>
            <a:off x="533400" y="4038600"/>
            <a:ext cx="7696200" cy="2590800"/>
          </a:xfrm>
          <a:prstGeom prst="wedgeRectCallout">
            <a:avLst>
              <a:gd name="adj1" fmla="val 39962"/>
              <a:gd name="adj2" fmla="val -57158"/>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000" i="1" dirty="0" smtClean="0">
                <a:solidFill>
                  <a:schemeClr val="tx1"/>
                </a:solidFill>
              </a:rPr>
              <a:t>Треба </a:t>
            </a:r>
            <a:r>
              <a:rPr lang="x-none" sz="2000" b="1" i="1" dirty="0" smtClean="0">
                <a:solidFill>
                  <a:schemeClr val="tx1"/>
                </a:solidFill>
              </a:rPr>
              <a:t>да научимо</a:t>
            </a:r>
            <a:r>
              <a:rPr lang="x-none" sz="2000" i="1" dirty="0" smtClean="0">
                <a:solidFill>
                  <a:schemeClr val="tx1"/>
                </a:solidFill>
              </a:rPr>
              <a:t> да је </a:t>
            </a:r>
            <a:r>
              <a:rPr lang="x-none" sz="2000" b="1" i="1" dirty="0" smtClean="0">
                <a:solidFill>
                  <a:schemeClr val="tx1"/>
                </a:solidFill>
              </a:rPr>
              <a:t>пуно људи умешано у те одлуке</a:t>
            </a:r>
            <a:r>
              <a:rPr lang="x-none" sz="2000" i="1" dirty="0" smtClean="0">
                <a:solidFill>
                  <a:schemeClr val="tx1"/>
                </a:solidFill>
              </a:rPr>
              <a:t>, а да те одлуке треба да се донесу. Ми имамо много људи који одлучују, али је проблем у доношењу одлука и онда кажемо </a:t>
            </a:r>
            <a:r>
              <a:rPr lang="x-none" sz="2000" b="1" i="1" dirty="0" smtClean="0">
                <a:solidFill>
                  <a:schemeClr val="tx1"/>
                </a:solidFill>
              </a:rPr>
              <a:t>пусти демократију</a:t>
            </a:r>
            <a:r>
              <a:rPr lang="x-none" sz="2000" i="1" dirty="0" smtClean="0">
                <a:solidFill>
                  <a:schemeClr val="tx1"/>
                </a:solidFill>
              </a:rPr>
              <a:t> боље је кад </a:t>
            </a:r>
            <a:r>
              <a:rPr lang="x-none" sz="2000" b="1" i="1" dirty="0" smtClean="0">
                <a:solidFill>
                  <a:schemeClr val="tx1"/>
                </a:solidFill>
              </a:rPr>
              <a:t>један човек мисли</a:t>
            </a:r>
            <a:r>
              <a:rPr lang="x-none" sz="2000" i="1" dirty="0" smtClean="0">
                <a:solidFill>
                  <a:schemeClr val="tx1"/>
                </a:solidFill>
              </a:rPr>
              <a:t>, можда погреши, али барем нешто смисли па се нешто уради... </a:t>
            </a:r>
            <a:r>
              <a:rPr lang="x-none" sz="2000" b="1" i="1" dirty="0" smtClean="0">
                <a:solidFill>
                  <a:schemeClr val="tx1"/>
                </a:solidFill>
              </a:rPr>
              <a:t>Држава ту јесте најпозванија</a:t>
            </a:r>
            <a:r>
              <a:rPr lang="x-none" sz="2000" i="1" dirty="0" smtClean="0">
                <a:solidFill>
                  <a:schemeClr val="tx1"/>
                </a:solidFill>
              </a:rPr>
              <a:t> и она ту јесте да организује функционисање тог система, али тај систем пре свега </a:t>
            </a:r>
            <a:r>
              <a:rPr lang="x-none" sz="2000" b="1" i="1" dirty="0" smtClean="0">
                <a:solidFill>
                  <a:schemeClr val="tx1"/>
                </a:solidFill>
              </a:rPr>
              <a:t>зависи од субјективних фактора</a:t>
            </a:r>
            <a:r>
              <a:rPr lang="x-none" sz="2000" i="1" dirty="0" smtClean="0">
                <a:solidFill>
                  <a:schemeClr val="tx1"/>
                </a:solidFill>
              </a:rPr>
              <a:t> који у њему учествују... </a:t>
            </a:r>
            <a:endParaRPr lang="en-US" sz="2000" i="1" dirty="0">
              <a:solidFill>
                <a:schemeClr val="tx1"/>
              </a:solidFill>
            </a:endParaRPr>
          </a:p>
        </p:txBody>
      </p:sp>
      <p:pic>
        <p:nvPicPr>
          <p:cNvPr id="48" name="Content Placeholder 3" descr="images (1).jpg"/>
          <p:cNvPicPr>
            <a:picLocks noChangeAspect="1"/>
          </p:cNvPicPr>
          <p:nvPr/>
        </p:nvPicPr>
        <p:blipFill>
          <a:blip r:embed="rId9">
            <a:clrChange>
              <a:clrFrom>
                <a:srgbClr val="FFFFFF"/>
              </a:clrFrom>
              <a:clrTo>
                <a:srgbClr val="FFFFFF">
                  <a:alpha val="0"/>
                </a:srgbClr>
              </a:clrTo>
            </a:clrChange>
          </a:blip>
          <a:stretch>
            <a:fillRect/>
          </a:stretch>
        </p:blipFill>
        <p:spPr>
          <a:xfrm>
            <a:off x="7391400" y="2743200"/>
            <a:ext cx="1142999" cy="1222008"/>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000"/>
                                        <p:tgtEl>
                                          <p:spTgt spid="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2000"/>
                                        <p:tgtEl>
                                          <p:spTgt spid="4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2000"/>
                                        <p:tgtEl>
                                          <p:spTgt spid="42"/>
                                        </p:tgtEl>
                                      </p:cBhvr>
                                    </p:animEffect>
                                    <p:set>
                                      <p:cBhvr>
                                        <p:cTn id="15" dur="1" fill="hold">
                                          <p:stCondLst>
                                            <p:cond delay="1999"/>
                                          </p:stCondLst>
                                        </p:cTn>
                                        <p:tgtEl>
                                          <p:spTgt spid="42"/>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2000"/>
                                        <p:tgtEl>
                                          <p:spTgt spid="41"/>
                                        </p:tgtEl>
                                      </p:cBhvr>
                                    </p:animEffect>
                                    <p:set>
                                      <p:cBhvr>
                                        <p:cTn id="18" dur="1" fill="hold">
                                          <p:stCondLst>
                                            <p:cond delay="1999"/>
                                          </p:stCondLst>
                                        </p:cTn>
                                        <p:tgtEl>
                                          <p:spTgt spid="4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2000"/>
                                        <p:tgtEl>
                                          <p:spTgt spid="43"/>
                                        </p:tgtEl>
                                      </p:cBhvr>
                                    </p:animEffect>
                                  </p:childTnLst>
                                </p:cTn>
                              </p:par>
                              <p:par>
                                <p:cTn id="24" presetID="10" presetClass="entr" presetSubtype="0"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200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2000"/>
                                        <p:tgtEl>
                                          <p:spTgt spid="43"/>
                                        </p:tgtEl>
                                      </p:cBhvr>
                                    </p:animEffect>
                                    <p:set>
                                      <p:cBhvr>
                                        <p:cTn id="31" dur="1" fill="hold">
                                          <p:stCondLst>
                                            <p:cond delay="1999"/>
                                          </p:stCondLst>
                                        </p:cTn>
                                        <p:tgtEl>
                                          <p:spTgt spid="43"/>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2000"/>
                                        <p:tgtEl>
                                          <p:spTgt spid="44"/>
                                        </p:tgtEl>
                                      </p:cBhvr>
                                    </p:animEffect>
                                    <p:set>
                                      <p:cBhvr>
                                        <p:cTn id="34" dur="1" fill="hold">
                                          <p:stCondLst>
                                            <p:cond delay="1999"/>
                                          </p:stCondLst>
                                        </p:cTn>
                                        <p:tgtEl>
                                          <p:spTgt spid="4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5">
                                            <p:bg/>
                                          </p:spTgt>
                                        </p:tgtEl>
                                        <p:attrNameLst>
                                          <p:attrName>style.visibility</p:attrName>
                                        </p:attrNameLst>
                                      </p:cBhvr>
                                      <p:to>
                                        <p:strVal val="visible"/>
                                      </p:to>
                                    </p:set>
                                    <p:animEffect transition="in" filter="fade">
                                      <p:cBhvr>
                                        <p:cTn id="39" dur="2000"/>
                                        <p:tgtEl>
                                          <p:spTgt spid="45">
                                            <p:bg/>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5">
                                            <p:txEl>
                                              <p:pRg st="0" end="0"/>
                                            </p:txEl>
                                          </p:spTgt>
                                        </p:tgtEl>
                                        <p:attrNameLst>
                                          <p:attrName>style.visibility</p:attrName>
                                        </p:attrNameLst>
                                      </p:cBhvr>
                                      <p:to>
                                        <p:strVal val="visible"/>
                                      </p:to>
                                    </p:set>
                                    <p:animEffect transition="in" filter="fade">
                                      <p:cBhvr>
                                        <p:cTn id="42" dur="2000"/>
                                        <p:tgtEl>
                                          <p:spTgt spid="45">
                                            <p:txEl>
                                              <p:pRg st="0" end="0"/>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fade">
                                      <p:cBhvr>
                                        <p:cTn id="45" dur="2000"/>
                                        <p:tgtEl>
                                          <p:spTgt spid="4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2000"/>
                                        <p:tgtEl>
                                          <p:spTgt spid="46"/>
                                        </p:tgtEl>
                                      </p:cBhvr>
                                    </p:animEffect>
                                    <p:set>
                                      <p:cBhvr>
                                        <p:cTn id="50" dur="1" fill="hold">
                                          <p:stCondLst>
                                            <p:cond delay="1999"/>
                                          </p:stCondLst>
                                        </p:cTn>
                                        <p:tgtEl>
                                          <p:spTgt spid="46"/>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2000"/>
                                        <p:tgtEl>
                                          <p:spTgt spid="45">
                                            <p:txEl>
                                              <p:pRg st="0" end="0"/>
                                            </p:txEl>
                                          </p:spTgt>
                                        </p:tgtEl>
                                      </p:cBhvr>
                                    </p:animEffect>
                                    <p:set>
                                      <p:cBhvr>
                                        <p:cTn id="53" dur="1" fill="hold">
                                          <p:stCondLst>
                                            <p:cond delay="1999"/>
                                          </p:stCondLst>
                                        </p:cTn>
                                        <p:tgtEl>
                                          <p:spTgt spid="45">
                                            <p:txEl>
                                              <p:pRg st="0" end="0"/>
                                            </p:txEl>
                                          </p:spTgt>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2000"/>
                                        <p:tgtEl>
                                          <p:spTgt spid="45">
                                            <p:bg/>
                                          </p:spTgt>
                                        </p:tgtEl>
                                      </p:cBhvr>
                                    </p:animEffect>
                                    <p:set>
                                      <p:cBhvr>
                                        <p:cTn id="56" dur="1" fill="hold">
                                          <p:stCondLst>
                                            <p:cond delay="1999"/>
                                          </p:stCondLst>
                                        </p:cTn>
                                        <p:tgtEl>
                                          <p:spTgt spid="45">
                                            <p:bg/>
                                          </p:spTgt>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47"/>
                                        </p:tgtEl>
                                        <p:attrNameLst>
                                          <p:attrName>style.visibility</p:attrName>
                                        </p:attrNameLst>
                                      </p:cBhvr>
                                      <p:to>
                                        <p:strVal val="visible"/>
                                      </p:to>
                                    </p:set>
                                    <p:animEffect transition="in" filter="fade">
                                      <p:cBhvr>
                                        <p:cTn id="61" dur="1900"/>
                                        <p:tgtEl>
                                          <p:spTgt spid="47"/>
                                        </p:tgtEl>
                                      </p:cBhvr>
                                    </p:animEffect>
                                  </p:childTnLst>
                                </p:cTn>
                              </p:par>
                              <p:par>
                                <p:cTn id="62" presetID="10" presetClass="entr" presetSubtype="0"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2000"/>
                                        <p:tgtEl>
                                          <p:spTgt spid="4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grpId="1" nodeType="clickEffect">
                                  <p:stCondLst>
                                    <p:cond delay="0"/>
                                  </p:stCondLst>
                                  <p:childTnLst>
                                    <p:animEffect transition="out" filter="fade">
                                      <p:cBhvr>
                                        <p:cTn id="68" dur="2000"/>
                                        <p:tgtEl>
                                          <p:spTgt spid="47"/>
                                        </p:tgtEl>
                                      </p:cBhvr>
                                    </p:animEffect>
                                    <p:set>
                                      <p:cBhvr>
                                        <p:cTn id="69" dur="1" fill="hold">
                                          <p:stCondLst>
                                            <p:cond delay="1999"/>
                                          </p:stCondLst>
                                        </p:cTn>
                                        <p:tgtEl>
                                          <p:spTgt spid="47"/>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2000"/>
                                        <p:tgtEl>
                                          <p:spTgt spid="48"/>
                                        </p:tgtEl>
                                      </p:cBhvr>
                                    </p:animEffect>
                                    <p:set>
                                      <p:cBhvr>
                                        <p:cTn id="72" dur="1" fill="hold">
                                          <p:stCondLst>
                                            <p:cond delay="1999"/>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1" grpId="1" animBg="1"/>
      <p:bldP spid="43" grpId="0" animBg="1"/>
      <p:bldP spid="43" grpId="1" animBg="1"/>
      <p:bldP spid="45" grpId="0" uiExpand="1" build="p" animBg="1"/>
      <p:bldP spid="45" grpId="1" build="p" animBg="1"/>
      <p:bldP spid="47" grpId="0" animBg="1"/>
      <p:bldP spid="47"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own Arrow 6"/>
          <p:cNvSpPr/>
          <p:nvPr/>
        </p:nvSpPr>
        <p:spPr>
          <a:xfrm>
            <a:off x="304800" y="0"/>
            <a:ext cx="5181600" cy="4800600"/>
          </a:xfrm>
          <a:prstGeom prst="downArrow">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rot="10800000">
            <a:off x="3429000" y="2133600"/>
            <a:ext cx="4953000" cy="4724400"/>
          </a:xfrm>
          <a:prstGeom prst="downArrow">
            <a:avLst>
              <a:gd name="adj1" fmla="val 50000"/>
              <a:gd name="adj2" fmla="val 46537"/>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http://t2.gstatic.com/images?q=tbn:ANd9GcTpxivVv9sXXltdYNRzriMvYpWkLLPMluwS5ySPEeDzH9zK6sS4TxetDJp1TQ"/>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743200" y="4572000"/>
            <a:ext cx="1622848" cy="1569345"/>
          </a:xfrm>
          <a:prstGeom prst="rect">
            <a:avLst/>
          </a:prstGeom>
          <a:noFill/>
        </p:spPr>
      </p:pic>
      <p:sp>
        <p:nvSpPr>
          <p:cNvPr id="16" name="Title 1"/>
          <p:cNvSpPr>
            <a:spLocks noGrp="1"/>
          </p:cNvSpPr>
          <p:nvPr>
            <p:ph type="title"/>
          </p:nvPr>
        </p:nvSpPr>
        <p:spPr>
          <a:xfrm>
            <a:off x="1573724" y="2895600"/>
            <a:ext cx="5410200" cy="762000"/>
          </a:xfrm>
        </p:spPr>
        <p:txBody>
          <a:bodyPr>
            <a:noAutofit/>
          </a:bodyPr>
          <a:lstStyle/>
          <a:p>
            <a:r>
              <a:rPr lang="x-none" sz="4000" b="1" dirty="0" smtClean="0">
                <a:solidFill>
                  <a:schemeClr val="bg1"/>
                </a:solidFill>
                <a:effectLst>
                  <a:outerShdw blurRad="38100" dist="38100" dir="2700000" algn="tl">
                    <a:srgbClr val="000000">
                      <a:alpha val="43137"/>
                    </a:srgbClr>
                  </a:outerShdw>
                </a:effectLst>
              </a:rPr>
              <a:t>КООРДИНИРАЊЕ ПРОМЕНА</a:t>
            </a:r>
            <a:endParaRPr lang="en-US" sz="4000" b="1" dirty="0">
              <a:solidFill>
                <a:schemeClr val="bg1"/>
              </a:solidFill>
              <a:effectLst>
                <a:outerShdw blurRad="38100" dist="38100" dir="2700000" algn="tl">
                  <a:srgbClr val="000000">
                    <a:alpha val="43137"/>
                  </a:srgbClr>
                </a:outerShdw>
              </a:effectLst>
            </a:endParaRPr>
          </a:p>
        </p:txBody>
      </p:sp>
      <p:pic>
        <p:nvPicPr>
          <p:cNvPr id="17" name="Picture 2" descr="http://t2.gstatic.com/images?q=tbn:ANd9GcTpxivVv9sXXltdYNRzriMvYpWkLLPMluwS5ySPEeDzH9zK6sS4TxetDJp1TQ"/>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990600" y="4572000"/>
            <a:ext cx="1622848" cy="1569345"/>
          </a:xfrm>
          <a:prstGeom prst="rect">
            <a:avLst/>
          </a:prstGeom>
          <a:noFill/>
        </p:spPr>
      </p:pic>
      <p:pic>
        <p:nvPicPr>
          <p:cNvPr id="18" name="Picture 2" descr="http://t2.gstatic.com/images?q=tbn:ANd9GcTpxivVv9sXXltdYNRzriMvYpWkLLPMluwS5ySPEeDzH9zK6sS4TxetDJp1TQ"/>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934200" y="4572000"/>
            <a:ext cx="1622848" cy="1569345"/>
          </a:xfrm>
          <a:prstGeom prst="rect">
            <a:avLst/>
          </a:prstGeom>
          <a:noFill/>
        </p:spPr>
      </p:pic>
      <p:pic>
        <p:nvPicPr>
          <p:cNvPr id="19" name="Picture 2" descr="http://t2.gstatic.com/images?q=tbn:ANd9GcTpxivVv9sXXltdYNRzriMvYpWkLLPMluwS5ySPEeDzH9zK6sS4TxetDJp1TQ"/>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4572000"/>
            <a:ext cx="1622848" cy="1569345"/>
          </a:xfrm>
          <a:prstGeom prst="rect">
            <a:avLst/>
          </a:prstGeom>
          <a:noFill/>
        </p:spPr>
      </p:pic>
      <p:pic>
        <p:nvPicPr>
          <p:cNvPr id="20" name="Picture 2" descr="http://t2.gstatic.com/images?q=tbn:ANd9GcTpxivVv9sXXltdYNRzriMvYpWkLLPMluwS5ySPEeDzH9zK6sS4TxetDJp1TQ"/>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7521152" y="4495800"/>
            <a:ext cx="1622848" cy="1569345"/>
          </a:xfrm>
          <a:prstGeom prst="rect">
            <a:avLst/>
          </a:prstGeom>
          <a:noFill/>
        </p:spPr>
      </p:pic>
      <p:sp>
        <p:nvSpPr>
          <p:cNvPr id="21" name="TextBox 20"/>
          <p:cNvSpPr txBox="1"/>
          <p:nvPr/>
        </p:nvSpPr>
        <p:spPr>
          <a:xfrm>
            <a:off x="4724400" y="4724400"/>
            <a:ext cx="2362200" cy="369332"/>
          </a:xfrm>
          <a:prstGeom prst="rect">
            <a:avLst/>
          </a:prstGeom>
          <a:noFill/>
        </p:spPr>
        <p:txBody>
          <a:bodyPr wrap="square" rtlCol="0">
            <a:spAutoFit/>
          </a:bodyPr>
          <a:lstStyle/>
          <a:p>
            <a:pPr algn="ctr"/>
            <a:r>
              <a:rPr lang="x-none" b="1" dirty="0" smtClean="0">
                <a:solidFill>
                  <a:schemeClr val="bg1"/>
                </a:solidFill>
                <a:effectLst>
                  <a:outerShdw blurRad="38100" dist="38100" dir="2700000" algn="tl">
                    <a:srgbClr val="000000">
                      <a:alpha val="43137"/>
                    </a:srgbClr>
                  </a:outerShdw>
                </a:effectLst>
              </a:rPr>
              <a:t>“ОДОЗДО НАВИШЕ”</a:t>
            </a:r>
            <a:endParaRPr lang="en-US" b="1" dirty="0">
              <a:solidFill>
                <a:schemeClr val="bg1"/>
              </a:solidFill>
              <a:effectLst>
                <a:outerShdw blurRad="38100" dist="38100" dir="2700000" algn="tl">
                  <a:srgbClr val="000000">
                    <a:alpha val="43137"/>
                  </a:srgbClr>
                </a:outerShdw>
              </a:effectLst>
            </a:endParaRPr>
          </a:p>
        </p:txBody>
      </p:sp>
      <p:sp>
        <p:nvSpPr>
          <p:cNvPr id="22" name="TextBox 21"/>
          <p:cNvSpPr txBox="1"/>
          <p:nvPr/>
        </p:nvSpPr>
        <p:spPr>
          <a:xfrm>
            <a:off x="1676400" y="621268"/>
            <a:ext cx="2362200" cy="369332"/>
          </a:xfrm>
          <a:prstGeom prst="rect">
            <a:avLst/>
          </a:prstGeom>
          <a:noFill/>
        </p:spPr>
        <p:txBody>
          <a:bodyPr wrap="square" rtlCol="0">
            <a:spAutoFit/>
          </a:bodyPr>
          <a:lstStyle/>
          <a:p>
            <a:pPr algn="ctr"/>
            <a:r>
              <a:rPr lang="x-none" b="1" dirty="0" smtClean="0">
                <a:solidFill>
                  <a:schemeClr val="bg1"/>
                </a:solidFill>
                <a:effectLst>
                  <a:outerShdw blurRad="38100" dist="38100" dir="2700000" algn="tl">
                    <a:srgbClr val="000000">
                      <a:alpha val="43137"/>
                    </a:srgbClr>
                  </a:outerShdw>
                </a:effectLst>
              </a:rPr>
              <a:t>“ОДОЗГО НАНИЖЕ”</a:t>
            </a:r>
            <a:endParaRPr lang="en-US" b="1" dirty="0">
              <a:solidFill>
                <a:schemeClr val="bg1"/>
              </a:solidFill>
              <a:effectLst>
                <a:outerShdw blurRad="38100" dist="38100" dir="2700000" algn="tl">
                  <a:srgbClr val="000000">
                    <a:alpha val="43137"/>
                  </a:srgbClr>
                </a:outerShdw>
              </a:effectLst>
            </a:endParaRPr>
          </a:p>
        </p:txBody>
      </p:sp>
      <p:pic>
        <p:nvPicPr>
          <p:cNvPr id="23" name="Picture 4" descr="http://t1.gstatic.com/images?q=tbn:ANd9GcSifE8Yy3nX7mHhFKb2CrzB78TumqBFUwmqDv3aoNH6Udzznp33Hg"/>
          <p:cNvPicPr>
            <a:picLocks noChangeAspect="1" noChangeArrowheads="1"/>
          </p:cNvPicPr>
          <p:nvPr/>
        </p:nvPicPr>
        <p:blipFill>
          <a:blip r:embed="rId3">
            <a:clrChange>
              <a:clrFrom>
                <a:srgbClr val="FCFCFC"/>
              </a:clrFrom>
              <a:clrTo>
                <a:srgbClr val="FCFCFC">
                  <a:alpha val="0"/>
                </a:srgbClr>
              </a:clrTo>
            </a:clrChange>
          </a:blip>
          <a:srcRect/>
          <a:stretch>
            <a:fillRect/>
          </a:stretch>
        </p:blipFill>
        <p:spPr bwMode="auto">
          <a:xfrm rot="21357971">
            <a:off x="3584736" y="-130930"/>
            <a:ext cx="5029200" cy="2438399"/>
          </a:xfrm>
          <a:prstGeom prst="rect">
            <a:avLst/>
          </a:prstGeom>
          <a:noFill/>
        </p:spPr>
      </p:pic>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mages.jpg"/>
          <p:cNvPicPr>
            <a:picLocks noChangeAspect="1"/>
          </p:cNvPicPr>
          <p:nvPr/>
        </p:nvPicPr>
        <p:blipFill>
          <a:blip r:embed="rId3"/>
          <a:stretch>
            <a:fillRect/>
          </a:stretch>
        </p:blipFill>
        <p:spPr>
          <a:xfrm>
            <a:off x="3429000" y="898237"/>
            <a:ext cx="1066800" cy="1006763"/>
          </a:xfrm>
          <a:prstGeom prst="rect">
            <a:avLst/>
          </a:prstGeom>
        </p:spPr>
      </p:pic>
      <p:pic>
        <p:nvPicPr>
          <p:cNvPr id="9" name="Picture 8" descr="12279736671595646944massimo_Kaktus.svg.med.png"/>
          <p:cNvPicPr>
            <a:picLocks noChangeAspect="1"/>
          </p:cNvPicPr>
          <p:nvPr/>
        </p:nvPicPr>
        <p:blipFill>
          <a:blip r:embed="rId4"/>
          <a:stretch>
            <a:fillRect/>
          </a:stretch>
        </p:blipFill>
        <p:spPr>
          <a:xfrm>
            <a:off x="1981200" y="4572000"/>
            <a:ext cx="990600" cy="1114425"/>
          </a:xfrm>
          <a:prstGeom prst="rect">
            <a:avLst/>
          </a:prstGeom>
        </p:spPr>
      </p:pic>
      <p:pic>
        <p:nvPicPr>
          <p:cNvPr id="10" name="Picture 9" descr="Korice final korigovane K.jpg"/>
          <p:cNvPicPr>
            <a:picLocks noChangeAspect="1"/>
          </p:cNvPicPr>
          <p:nvPr/>
        </p:nvPicPr>
        <p:blipFill>
          <a:blip r:embed="rId5"/>
          <a:srcRect l="57729" t="38530" r="27837" b="39241"/>
          <a:stretch>
            <a:fillRect/>
          </a:stretch>
        </p:blipFill>
        <p:spPr>
          <a:xfrm>
            <a:off x="4876800" y="914400"/>
            <a:ext cx="924561" cy="990600"/>
          </a:xfrm>
          <a:prstGeom prst="rect">
            <a:avLst/>
          </a:prstGeom>
        </p:spPr>
      </p:pic>
      <p:sp>
        <p:nvSpPr>
          <p:cNvPr id="13" name="Rectangle 12"/>
          <p:cNvSpPr/>
          <p:nvPr/>
        </p:nvSpPr>
        <p:spPr>
          <a:xfrm>
            <a:off x="304800" y="152400"/>
            <a:ext cx="8077199" cy="533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000" b="1" dirty="0" smtClean="0">
                <a:solidFill>
                  <a:schemeClr val="tx1"/>
                </a:solidFill>
              </a:rPr>
              <a:t>ЦЕНТРАЛНЕ КАТЕГОРИЈЕ И ПОТКАТЕГОРИЈЕ</a:t>
            </a:r>
            <a:endParaRPr lang="en-US" sz="2000" b="1" dirty="0">
              <a:solidFill>
                <a:schemeClr val="tx1"/>
              </a:solidFill>
            </a:endParaRPr>
          </a:p>
        </p:txBody>
      </p:sp>
      <p:sp>
        <p:nvSpPr>
          <p:cNvPr id="14" name="Rectangle 13"/>
          <p:cNvSpPr/>
          <p:nvPr/>
        </p:nvSpPr>
        <p:spPr>
          <a:xfrm rot="16200000">
            <a:off x="-838199" y="1981200"/>
            <a:ext cx="2895600" cy="609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400" b="1" dirty="0" smtClean="0">
                <a:solidFill>
                  <a:schemeClr val="tx1"/>
                </a:solidFill>
              </a:rPr>
              <a:t>УСЛОВИ И АСПЕКТИ ПРОЦЕСА ОБРАЗОВНИХ ПРОМЕНА</a:t>
            </a:r>
            <a:endParaRPr lang="en-US" sz="1400" b="1" dirty="0">
              <a:solidFill>
                <a:schemeClr val="tx1"/>
              </a:solidFill>
            </a:endParaRPr>
          </a:p>
        </p:txBody>
      </p:sp>
      <p:sp>
        <p:nvSpPr>
          <p:cNvPr id="15" name="Rectangle 14"/>
          <p:cNvSpPr/>
          <p:nvPr/>
        </p:nvSpPr>
        <p:spPr>
          <a:xfrm rot="16200000">
            <a:off x="-647699" y="4838700"/>
            <a:ext cx="2514600" cy="609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400" b="1" dirty="0" smtClean="0">
                <a:solidFill>
                  <a:schemeClr val="tx1"/>
                </a:solidFill>
              </a:rPr>
              <a:t>ИСХОДИ ОБРАЗОВНИХ ПРОМЕНА</a:t>
            </a:r>
            <a:endParaRPr lang="en-US" sz="1400" b="1" dirty="0">
              <a:solidFill>
                <a:schemeClr val="tx1"/>
              </a:solidFill>
            </a:endParaRPr>
          </a:p>
        </p:txBody>
      </p:sp>
      <p:cxnSp>
        <p:nvCxnSpPr>
          <p:cNvPr id="17" name="Straight Connector 16"/>
          <p:cNvCxnSpPr/>
          <p:nvPr/>
        </p:nvCxnSpPr>
        <p:spPr>
          <a:xfrm>
            <a:off x="304801" y="3810000"/>
            <a:ext cx="8077199" cy="1588"/>
          </a:xfrm>
          <a:prstGeom prst="line">
            <a:avLst/>
          </a:prstGeom>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990601" y="838200"/>
            <a:ext cx="3657600" cy="2895600"/>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4724400" y="838200"/>
            <a:ext cx="3657600" cy="2895600"/>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990600" y="1410831"/>
            <a:ext cx="3581400" cy="2246769"/>
          </a:xfrm>
          <a:prstGeom prst="rect">
            <a:avLst/>
          </a:prstGeom>
          <a:noFill/>
        </p:spPr>
        <p:txBody>
          <a:bodyPr wrap="square" rtlCol="0">
            <a:spAutoFit/>
          </a:bodyPr>
          <a:lstStyle/>
          <a:p>
            <a:pPr lvl="0">
              <a:buClr>
                <a:schemeClr val="accent6">
                  <a:lumMod val="75000"/>
                </a:schemeClr>
              </a:buClr>
              <a:buFont typeface="Arial" pitchFamily="34" charset="0"/>
              <a:buChar char="•"/>
            </a:pPr>
            <a:r>
              <a:rPr lang="sr-Cyrl-CS" sz="1400" b="1" dirty="0" smtClean="0"/>
              <a:t> Одсуство јасне стратегије;</a:t>
            </a:r>
            <a:endParaRPr lang="en-US" sz="1400" b="1" dirty="0" smtClean="0"/>
          </a:p>
          <a:p>
            <a:pPr lvl="0">
              <a:buClr>
                <a:schemeClr val="accent6">
                  <a:lumMod val="75000"/>
                </a:schemeClr>
              </a:buClr>
              <a:buFont typeface="Arial" pitchFamily="34" charset="0"/>
              <a:buChar char="•"/>
            </a:pPr>
            <a:r>
              <a:rPr lang="sr-Cyrl-CS" sz="1400" b="1" dirty="0" smtClean="0"/>
              <a:t> пребрзо, превише;</a:t>
            </a:r>
            <a:endParaRPr lang="en-US" sz="1400" b="1" dirty="0" smtClean="0"/>
          </a:p>
          <a:p>
            <a:pPr lvl="0">
              <a:buClr>
                <a:schemeClr val="accent6">
                  <a:lumMod val="75000"/>
                </a:schemeClr>
              </a:buClr>
              <a:buFont typeface="Arial" pitchFamily="34" charset="0"/>
              <a:buChar char="•"/>
            </a:pPr>
            <a:r>
              <a:rPr lang="sr-Cyrl-CS" sz="1400" b="1" dirty="0" smtClean="0"/>
              <a:t> низак степен контроле над процесом;</a:t>
            </a:r>
            <a:endParaRPr lang="en-US" sz="1400" b="1" dirty="0" smtClean="0"/>
          </a:p>
          <a:p>
            <a:pPr lvl="0">
              <a:buClr>
                <a:schemeClr val="accent6">
                  <a:lumMod val="75000"/>
                </a:schemeClr>
              </a:buClr>
              <a:buFont typeface="Arial" pitchFamily="34" charset="0"/>
              <a:buChar char="•"/>
            </a:pPr>
            <a:r>
              <a:rPr lang="sr-Cyrl-CS" sz="1400" b="1" dirty="0" smtClean="0"/>
              <a:t> неусклађеност између промена и контекста; </a:t>
            </a:r>
            <a:endParaRPr lang="en-US" sz="1400" b="1" dirty="0" smtClean="0"/>
          </a:p>
          <a:p>
            <a:pPr lvl="0">
              <a:buClr>
                <a:schemeClr val="accent6">
                  <a:lumMod val="75000"/>
                </a:schemeClr>
              </a:buClr>
              <a:buFont typeface="Arial" pitchFamily="34" charset="0"/>
              <a:buChar char="•"/>
            </a:pPr>
            <a:r>
              <a:rPr lang="sr-Cyrl-CS" sz="1400" b="1" dirty="0" smtClean="0"/>
              <a:t> низак степен транспарентности и недовољно ефикасне праксе информисања;</a:t>
            </a:r>
            <a:endParaRPr lang="en-US" sz="1400" b="1" dirty="0" smtClean="0"/>
          </a:p>
          <a:p>
            <a:pPr lvl="0">
              <a:buClr>
                <a:schemeClr val="accent6">
                  <a:lumMod val="75000"/>
                </a:schemeClr>
              </a:buClr>
              <a:buFont typeface="Arial" pitchFamily="34" charset="0"/>
              <a:buChar char="•"/>
            </a:pPr>
            <a:r>
              <a:rPr lang="sr-Cyrl-CS" sz="1400" b="1" dirty="0" smtClean="0"/>
              <a:t> дисконтинуитет и политизација процеса;</a:t>
            </a:r>
            <a:endParaRPr lang="en-US" sz="1400" b="1" dirty="0" smtClean="0"/>
          </a:p>
          <a:p>
            <a:pPr lvl="0">
              <a:buClr>
                <a:schemeClr val="accent6">
                  <a:lumMod val="75000"/>
                </a:schemeClr>
              </a:buClr>
              <a:buFont typeface="Arial" pitchFamily="34" charset="0"/>
              <a:buChar char="•"/>
            </a:pPr>
            <a:r>
              <a:rPr lang="sr-Cyrl-CS" sz="1400" b="1" dirty="0" smtClean="0"/>
              <a:t> хаос као шири друштвени проблем.</a:t>
            </a:r>
            <a:endParaRPr lang="en-US" sz="1400" b="1" dirty="0" smtClean="0"/>
          </a:p>
        </p:txBody>
      </p:sp>
      <p:sp>
        <p:nvSpPr>
          <p:cNvPr id="35" name="TextBox 34"/>
          <p:cNvSpPr txBox="1"/>
          <p:nvPr/>
        </p:nvSpPr>
        <p:spPr>
          <a:xfrm>
            <a:off x="4724400" y="1905000"/>
            <a:ext cx="3657600" cy="1600438"/>
          </a:xfrm>
          <a:prstGeom prst="rect">
            <a:avLst/>
          </a:prstGeom>
          <a:noFill/>
        </p:spPr>
        <p:txBody>
          <a:bodyPr wrap="square" rtlCol="0">
            <a:spAutoFit/>
          </a:bodyPr>
          <a:lstStyle/>
          <a:p>
            <a:pPr lvl="0">
              <a:buClr>
                <a:schemeClr val="accent6">
                  <a:lumMod val="75000"/>
                </a:schemeClr>
              </a:buClr>
              <a:buFont typeface="Arial" pitchFamily="34" charset="0"/>
              <a:buChar char="•"/>
            </a:pPr>
            <a:r>
              <a:rPr lang="sr-Cyrl-CS" sz="1400" b="1" dirty="0" smtClean="0"/>
              <a:t> Министарство просвете као агенс промена;</a:t>
            </a:r>
            <a:endParaRPr lang="en-US" sz="1400" b="1" dirty="0" smtClean="0"/>
          </a:p>
          <a:p>
            <a:pPr lvl="0">
              <a:buClr>
                <a:schemeClr val="accent6">
                  <a:lumMod val="75000"/>
                </a:schemeClr>
              </a:buClr>
              <a:buFont typeface="Arial" pitchFamily="34" charset="0"/>
              <a:buChar char="•"/>
            </a:pPr>
            <a:r>
              <a:rPr lang="sr-Cyrl-CS" sz="1400" b="1" dirty="0" smtClean="0"/>
              <a:t> низак степен партиципације осталих актера;</a:t>
            </a:r>
            <a:endParaRPr lang="en-US" sz="1400" b="1" dirty="0" smtClean="0"/>
          </a:p>
          <a:p>
            <a:pPr lvl="0">
              <a:buClr>
                <a:schemeClr val="accent6">
                  <a:lumMod val="75000"/>
                </a:schemeClr>
              </a:buClr>
              <a:buFont typeface="Arial" pitchFamily="34" charset="0"/>
              <a:buChar char="•"/>
            </a:pPr>
            <a:r>
              <a:rPr lang="sr-Cyrl-CS" sz="1400" b="1" dirty="0" smtClean="0"/>
              <a:t> одсуство сарадње између наставника и родитеља;</a:t>
            </a:r>
            <a:endParaRPr lang="en-US" sz="1400" b="1" dirty="0" smtClean="0"/>
          </a:p>
          <a:p>
            <a:pPr lvl="0">
              <a:buClr>
                <a:schemeClr val="accent6">
                  <a:lumMod val="75000"/>
                </a:schemeClr>
              </a:buClr>
              <a:buFont typeface="Arial" pitchFamily="34" charset="0"/>
              <a:buChar char="•"/>
            </a:pPr>
            <a:r>
              <a:rPr lang="sr-Cyrl-CS" sz="1400" b="1" dirty="0" smtClean="0"/>
              <a:t> негативна школска клима;</a:t>
            </a:r>
            <a:endParaRPr lang="en-US" sz="1400" b="1" dirty="0" smtClean="0"/>
          </a:p>
          <a:p>
            <a:pPr>
              <a:buClr>
                <a:schemeClr val="accent6">
                  <a:lumMod val="75000"/>
                </a:schemeClr>
              </a:buClr>
              <a:buFont typeface="Arial" pitchFamily="34" charset="0"/>
              <a:buChar char="•"/>
            </a:pPr>
            <a:r>
              <a:rPr lang="sr-Cyrl-CS" sz="1400" b="1" dirty="0" smtClean="0"/>
              <a:t> редистрибуција у односима моћи</a:t>
            </a:r>
            <a:endParaRPr lang="en-US" sz="1400" b="1" dirty="0" smtClean="0"/>
          </a:p>
        </p:txBody>
      </p:sp>
      <p:sp>
        <p:nvSpPr>
          <p:cNvPr id="38" name="TextBox 37"/>
          <p:cNvSpPr txBox="1"/>
          <p:nvPr/>
        </p:nvSpPr>
        <p:spPr>
          <a:xfrm>
            <a:off x="3429000" y="4293275"/>
            <a:ext cx="4343400" cy="2031325"/>
          </a:xfrm>
          <a:prstGeom prst="rect">
            <a:avLst/>
          </a:prstGeom>
          <a:noFill/>
        </p:spPr>
        <p:txBody>
          <a:bodyPr wrap="square" rtlCol="0">
            <a:spAutoFit/>
          </a:bodyPr>
          <a:lstStyle/>
          <a:p>
            <a:pPr lvl="0">
              <a:buClr>
                <a:srgbClr val="FF6600"/>
              </a:buClr>
              <a:buFont typeface="Arial" pitchFamily="34" charset="0"/>
              <a:buChar char="•"/>
            </a:pPr>
            <a:r>
              <a:rPr lang="sr-Cyrl-CS" sz="1400" b="1" dirty="0" smtClean="0"/>
              <a:t> Изневерена очекивања;</a:t>
            </a:r>
            <a:endParaRPr lang="en-US" sz="1400" b="1" dirty="0" smtClean="0"/>
          </a:p>
          <a:p>
            <a:pPr lvl="0">
              <a:buClr>
                <a:srgbClr val="FF6600"/>
              </a:buClr>
              <a:buFont typeface="Arial" pitchFamily="34" charset="0"/>
              <a:buChar char="•"/>
            </a:pPr>
            <a:r>
              <a:rPr lang="sr-Cyrl-CS" sz="1400" b="1" dirty="0" smtClean="0"/>
              <a:t> промењена форма, али не и суштина;</a:t>
            </a:r>
            <a:endParaRPr lang="en-US" sz="1400" b="1" dirty="0" smtClean="0"/>
          </a:p>
          <a:p>
            <a:pPr lvl="0">
              <a:buClr>
                <a:srgbClr val="FF6600"/>
              </a:buClr>
              <a:buFont typeface="Arial" pitchFamily="34" charset="0"/>
              <a:buChar char="•"/>
            </a:pPr>
            <a:r>
              <a:rPr lang="sr-Cyrl-CS" sz="1400" b="1" dirty="0" smtClean="0"/>
              <a:t> школа не прати потребе ученика;</a:t>
            </a:r>
            <a:endParaRPr lang="en-US" sz="1400" b="1" dirty="0" smtClean="0"/>
          </a:p>
          <a:p>
            <a:pPr lvl="0">
              <a:buClr>
                <a:srgbClr val="FF6600"/>
              </a:buClr>
              <a:buFont typeface="Arial" pitchFamily="34" charset="0"/>
              <a:buChar char="•"/>
            </a:pPr>
            <a:r>
              <a:rPr lang="sr-Cyrl-CS" sz="1400" b="1" dirty="0" smtClean="0"/>
              <a:t> наставници нису довољно оснажени;</a:t>
            </a:r>
            <a:endParaRPr lang="en-US" sz="1400" b="1" dirty="0" smtClean="0"/>
          </a:p>
          <a:p>
            <a:pPr lvl="0">
              <a:buClr>
                <a:srgbClr val="FF6600"/>
              </a:buClr>
              <a:buFont typeface="Arial" pitchFamily="34" charset="0"/>
              <a:buChar char="•"/>
            </a:pPr>
            <a:r>
              <a:rPr lang="sr-Cyrl-CS" sz="1400" b="1" dirty="0" smtClean="0"/>
              <a:t> проблематичност инклузије;</a:t>
            </a:r>
            <a:endParaRPr lang="en-US" sz="1400" b="1" dirty="0" smtClean="0"/>
          </a:p>
          <a:p>
            <a:pPr lvl="0">
              <a:buClr>
                <a:srgbClr val="FF6600"/>
              </a:buClr>
              <a:buFont typeface="Arial" pitchFamily="34" charset="0"/>
              <a:buChar char="•"/>
            </a:pPr>
            <a:r>
              <a:rPr lang="sr-Cyrl-CS" sz="1400" b="1" dirty="0" smtClean="0"/>
              <a:t> Запостављање развоја личности ученика;</a:t>
            </a:r>
            <a:endParaRPr lang="en-US" sz="1400" b="1" dirty="0" smtClean="0"/>
          </a:p>
          <a:p>
            <a:pPr lvl="0">
              <a:buClr>
                <a:srgbClr val="FF6600"/>
              </a:buClr>
              <a:buFont typeface="Arial" pitchFamily="34" charset="0"/>
              <a:buChar char="•"/>
            </a:pPr>
            <a:r>
              <a:rPr lang="sr-Cyrl-CS" sz="1400" b="1" dirty="0" smtClean="0"/>
              <a:t> опремљеност школа и даље је незадовољавајућа;</a:t>
            </a:r>
            <a:endParaRPr lang="en-US" sz="1400" b="1" dirty="0" smtClean="0"/>
          </a:p>
          <a:p>
            <a:pPr lvl="0">
              <a:buClr>
                <a:srgbClr val="FF6600"/>
              </a:buClr>
              <a:buFont typeface="Arial" pitchFamily="34" charset="0"/>
              <a:buChar char="•"/>
            </a:pPr>
            <a:r>
              <a:rPr lang="sr-Cyrl-CS" sz="1400" b="1" dirty="0" smtClean="0"/>
              <a:t> позитивни помаци;</a:t>
            </a:r>
            <a:endParaRPr lang="en-US" sz="1400" b="1" dirty="0" smtClean="0"/>
          </a:p>
          <a:p>
            <a:pPr lvl="0">
              <a:buClr>
                <a:srgbClr val="FF6600"/>
              </a:buClr>
              <a:buFont typeface="Arial" pitchFamily="34" charset="0"/>
              <a:buChar char="•"/>
            </a:pPr>
            <a:r>
              <a:rPr lang="sr-Cyrl-CS" sz="1400" b="1" dirty="0" smtClean="0"/>
              <a:t> умор од промена.</a:t>
            </a:r>
            <a:endParaRPr lang="en-US" sz="1400" b="1" dirty="0"/>
          </a:p>
        </p:txBody>
      </p:sp>
      <p:sp>
        <p:nvSpPr>
          <p:cNvPr id="39" name="Rectangle 38"/>
          <p:cNvSpPr/>
          <p:nvPr/>
        </p:nvSpPr>
        <p:spPr>
          <a:xfrm>
            <a:off x="990600" y="3886200"/>
            <a:ext cx="7391400" cy="2514600"/>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utoShape 5"/>
          <p:cNvSpPr>
            <a:spLocks noChangeArrowheads="1"/>
          </p:cNvSpPr>
          <p:nvPr/>
        </p:nvSpPr>
        <p:spPr bwMode="auto">
          <a:xfrm flipH="1">
            <a:off x="6438900" y="3657600"/>
            <a:ext cx="949325" cy="920750"/>
          </a:xfrm>
          <a:prstGeom prst="curvedRightArrow">
            <a:avLst>
              <a:gd name="adj1" fmla="val 20000"/>
              <a:gd name="adj2" fmla="val 40000"/>
              <a:gd name="adj3" fmla="val 34368"/>
            </a:avLst>
          </a:prstGeom>
          <a:solidFill>
            <a:srgbClr val="FFFFFF"/>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41" name="AutoShape 6"/>
          <p:cNvSpPr>
            <a:spLocks noChangeArrowheads="1"/>
          </p:cNvSpPr>
          <p:nvPr/>
        </p:nvSpPr>
        <p:spPr bwMode="auto">
          <a:xfrm>
            <a:off x="2362200" y="3657600"/>
            <a:ext cx="1000125" cy="920750"/>
          </a:xfrm>
          <a:prstGeom prst="curvedRightArrow">
            <a:avLst>
              <a:gd name="adj1" fmla="val 20000"/>
              <a:gd name="adj2" fmla="val 40000"/>
              <a:gd name="adj3" fmla="val 36207"/>
            </a:avLst>
          </a:prstGeom>
          <a:solidFill>
            <a:srgbClr val="FFFFFF"/>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42" name="TextBox 41"/>
          <p:cNvSpPr txBox="1"/>
          <p:nvPr/>
        </p:nvSpPr>
        <p:spPr>
          <a:xfrm>
            <a:off x="1066800" y="914400"/>
            <a:ext cx="2209800" cy="523220"/>
          </a:xfrm>
          <a:prstGeom prst="rect">
            <a:avLst/>
          </a:prstGeom>
          <a:noFill/>
        </p:spPr>
        <p:txBody>
          <a:bodyPr wrap="square" rtlCol="0">
            <a:spAutoFit/>
          </a:bodyPr>
          <a:lstStyle/>
          <a:p>
            <a:pPr algn="ctr"/>
            <a:r>
              <a:rPr lang="x-none" sz="1400" b="1" dirty="0" smtClean="0">
                <a:solidFill>
                  <a:schemeClr val="accent6">
                    <a:lumMod val="75000"/>
                  </a:schemeClr>
                </a:solidFill>
              </a:rPr>
              <a:t>НЕСТАБИЛНОСТ И ХАОТИЧНОСТ ПРОМЕНА</a:t>
            </a:r>
            <a:endParaRPr lang="en-US" sz="1400" b="1" dirty="0">
              <a:solidFill>
                <a:schemeClr val="accent6">
                  <a:lumMod val="75000"/>
                </a:schemeClr>
              </a:solidFill>
            </a:endParaRPr>
          </a:p>
        </p:txBody>
      </p:sp>
      <p:sp>
        <p:nvSpPr>
          <p:cNvPr id="43" name="TextBox 42"/>
          <p:cNvSpPr txBox="1"/>
          <p:nvPr/>
        </p:nvSpPr>
        <p:spPr>
          <a:xfrm>
            <a:off x="5791200" y="914400"/>
            <a:ext cx="2514600" cy="954107"/>
          </a:xfrm>
          <a:prstGeom prst="rect">
            <a:avLst/>
          </a:prstGeom>
          <a:noFill/>
        </p:spPr>
        <p:txBody>
          <a:bodyPr wrap="square" rtlCol="0">
            <a:spAutoFit/>
          </a:bodyPr>
          <a:lstStyle/>
          <a:p>
            <a:pPr algn="ctr"/>
            <a:r>
              <a:rPr lang="x-none" sz="1400" b="1" dirty="0" smtClean="0">
                <a:solidFill>
                  <a:schemeClr val="accent6">
                    <a:lumMod val="75000"/>
                  </a:schemeClr>
                </a:solidFill>
              </a:rPr>
              <a:t>НИЗАК СТЕПЕН ПАРТИЦИПАЦИЈЕ И НЕГАТИВНЕ УЗАЈАМНЕ ПЕРЦЕПЦИЈЕ АКТЕРА</a:t>
            </a:r>
            <a:endParaRPr lang="en-US" sz="1400" b="1" dirty="0">
              <a:solidFill>
                <a:schemeClr val="accent6">
                  <a:lumMod val="75000"/>
                </a:schemeClr>
              </a:solidFill>
            </a:endParaRPr>
          </a:p>
        </p:txBody>
      </p:sp>
      <p:sp>
        <p:nvSpPr>
          <p:cNvPr id="44" name="TextBox 43"/>
          <p:cNvSpPr txBox="1"/>
          <p:nvPr/>
        </p:nvSpPr>
        <p:spPr>
          <a:xfrm>
            <a:off x="3124200" y="3959423"/>
            <a:ext cx="3505200" cy="307777"/>
          </a:xfrm>
          <a:prstGeom prst="rect">
            <a:avLst/>
          </a:prstGeom>
          <a:noFill/>
        </p:spPr>
        <p:txBody>
          <a:bodyPr wrap="square" rtlCol="0">
            <a:spAutoFit/>
          </a:bodyPr>
          <a:lstStyle/>
          <a:p>
            <a:pPr algn="ctr"/>
            <a:r>
              <a:rPr lang="x-none" sz="1400" b="1" dirty="0" smtClean="0">
                <a:solidFill>
                  <a:schemeClr val="accent6">
                    <a:lumMod val="75000"/>
                  </a:schemeClr>
                </a:solidFill>
              </a:rPr>
              <a:t>ЈАЗ ИЗМЕЂУ ОЧЕКИВАЊА И ИСХОДА</a:t>
            </a:r>
            <a:endParaRPr lang="en-US" sz="1400" b="1" dirty="0">
              <a:solidFill>
                <a:schemeClr val="accent6">
                  <a:lumMod val="75000"/>
                </a:schemeClr>
              </a:solidFill>
            </a:endParaRPr>
          </a:p>
        </p:txBody>
      </p:sp>
      <p:pic>
        <p:nvPicPr>
          <p:cNvPr id="45" name="Picture 44" descr="logo Instituta.bmp"/>
          <p:cNvPicPr>
            <a:picLocks noChangeAspect="1"/>
          </p:cNvPicPr>
          <p:nvPr/>
        </p:nvPicPr>
        <p:blipFill>
          <a:blip r:embed="rId6">
            <a:clrChange>
              <a:clrFrom>
                <a:srgbClr val="FFFFFF"/>
              </a:clrFrom>
              <a:clrTo>
                <a:srgbClr val="FFFFFF">
                  <a:alpha val="0"/>
                </a:srgbClr>
              </a:clrTo>
            </a:clrChange>
          </a:blip>
          <a:stretch>
            <a:fillRect/>
          </a:stretch>
        </p:blipFill>
        <p:spPr>
          <a:xfrm>
            <a:off x="7772400" y="5791200"/>
            <a:ext cx="1411357" cy="1066800"/>
          </a:xfrm>
          <a:prstGeom prst="rect">
            <a:avLst/>
          </a:prstGeom>
        </p:spPr>
      </p:pic>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533400"/>
            <a:ext cx="9144000" cy="5715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77" name="TextBox 8"/>
          <p:cNvSpPr txBox="1">
            <a:spLocks noChangeArrowheads="1"/>
          </p:cNvSpPr>
          <p:nvPr/>
        </p:nvSpPr>
        <p:spPr bwMode="auto">
          <a:xfrm>
            <a:off x="1143000" y="1981200"/>
            <a:ext cx="8001000" cy="3108543"/>
          </a:xfrm>
          <a:prstGeom prst="rect">
            <a:avLst/>
          </a:prstGeom>
          <a:noFill/>
          <a:ln w="9525">
            <a:noFill/>
            <a:miter lim="800000"/>
            <a:headEnd/>
            <a:tailEnd/>
          </a:ln>
        </p:spPr>
        <p:txBody>
          <a:bodyPr wrap="square">
            <a:spAutoFit/>
          </a:bodyPr>
          <a:lstStyle/>
          <a:p>
            <a:r>
              <a:rPr lang="x-none" sz="2800" b="1" dirty="0" smtClean="0"/>
              <a:t>Опис пројекта и методологије</a:t>
            </a:r>
            <a:endParaRPr lang="sr-Latn-CS" sz="2800" b="1" dirty="0"/>
          </a:p>
          <a:p>
            <a:endParaRPr lang="sr-Latn-CS" sz="2800" b="1" dirty="0"/>
          </a:p>
          <a:p>
            <a:r>
              <a:rPr lang="x-none" sz="2800" b="1" dirty="0" smtClean="0"/>
              <a:t>Представе о образовним променама у прошлости</a:t>
            </a:r>
            <a:endParaRPr lang="sr-Latn-CS" sz="2800" b="1" dirty="0"/>
          </a:p>
          <a:p>
            <a:endParaRPr lang="sr-Latn-CS" sz="2800" b="1" dirty="0"/>
          </a:p>
          <a:p>
            <a:r>
              <a:rPr lang="x-none" sz="2800" b="1" dirty="0" smtClean="0"/>
              <a:t>Тестирање сценарија</a:t>
            </a:r>
          </a:p>
          <a:p>
            <a:endParaRPr lang="x-none" sz="2800" b="1" dirty="0" smtClean="0"/>
          </a:p>
          <a:p>
            <a:r>
              <a:rPr lang="x-none" sz="2800" b="1" dirty="0" smtClean="0"/>
              <a:t>Закључци</a:t>
            </a:r>
            <a:endParaRPr lang="en-US" sz="2800" b="1" dirty="0"/>
          </a:p>
        </p:txBody>
      </p:sp>
      <p:grpSp>
        <p:nvGrpSpPr>
          <p:cNvPr id="2" name="Group 18"/>
          <p:cNvGrpSpPr>
            <a:grpSpLocks/>
          </p:cNvGrpSpPr>
          <p:nvPr/>
        </p:nvGrpSpPr>
        <p:grpSpPr bwMode="auto">
          <a:xfrm>
            <a:off x="304800" y="2743200"/>
            <a:ext cx="762000" cy="685800"/>
            <a:chOff x="304800" y="2743200"/>
            <a:chExt cx="762000" cy="685800"/>
          </a:xfrm>
          <a:solidFill>
            <a:schemeClr val="accent6">
              <a:lumMod val="75000"/>
            </a:schemeClr>
          </a:solidFill>
        </p:grpSpPr>
        <p:sp>
          <p:nvSpPr>
            <p:cNvPr id="20" name="Rectangle 19"/>
            <p:cNvSpPr/>
            <p:nvPr/>
          </p:nvSpPr>
          <p:spPr>
            <a:xfrm>
              <a:off x="304800" y="2743200"/>
              <a:ext cx="762000" cy="685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r-Latn-CS" sz="3200" b="1" dirty="0"/>
                <a:t>1</a:t>
              </a:r>
              <a:endParaRPr lang="en-US" sz="3200" b="1" dirty="0"/>
            </a:p>
          </p:txBody>
        </p:sp>
        <p:sp>
          <p:nvSpPr>
            <p:cNvPr id="21" name="Rectangle 20"/>
            <p:cNvSpPr/>
            <p:nvPr/>
          </p:nvSpPr>
          <p:spPr>
            <a:xfrm>
              <a:off x="457200" y="2819400"/>
              <a:ext cx="457200" cy="457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r-Latn-CS" sz="3200" b="1" dirty="0"/>
                <a:t>3</a:t>
              </a:r>
              <a:endParaRPr lang="en-US" sz="3200" b="1" dirty="0"/>
            </a:p>
          </p:txBody>
        </p:sp>
      </p:grpSp>
      <p:grpSp>
        <p:nvGrpSpPr>
          <p:cNvPr id="3" name="Group 17"/>
          <p:cNvGrpSpPr>
            <a:grpSpLocks/>
          </p:cNvGrpSpPr>
          <p:nvPr/>
        </p:nvGrpSpPr>
        <p:grpSpPr bwMode="auto">
          <a:xfrm>
            <a:off x="304800" y="1905000"/>
            <a:ext cx="762000" cy="685800"/>
            <a:chOff x="304800" y="2743200"/>
            <a:chExt cx="762000" cy="685800"/>
          </a:xfrm>
          <a:solidFill>
            <a:schemeClr val="accent6">
              <a:lumMod val="75000"/>
            </a:schemeClr>
          </a:solidFill>
        </p:grpSpPr>
        <p:sp>
          <p:nvSpPr>
            <p:cNvPr id="18" name="Rectangle 17"/>
            <p:cNvSpPr/>
            <p:nvPr/>
          </p:nvSpPr>
          <p:spPr>
            <a:xfrm>
              <a:off x="304800" y="2743200"/>
              <a:ext cx="762000" cy="685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r-Latn-CS" sz="3200" b="1" dirty="0"/>
                <a:t>1</a:t>
              </a:r>
              <a:endParaRPr lang="en-US" sz="3200" b="1" dirty="0"/>
            </a:p>
          </p:txBody>
        </p:sp>
        <p:sp>
          <p:nvSpPr>
            <p:cNvPr id="19" name="Rectangle 18"/>
            <p:cNvSpPr/>
            <p:nvPr/>
          </p:nvSpPr>
          <p:spPr>
            <a:xfrm>
              <a:off x="457200" y="2819400"/>
              <a:ext cx="457200" cy="457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x-none" sz="3200" b="1" dirty="0" smtClean="0"/>
                <a:t>1</a:t>
              </a:r>
              <a:endParaRPr lang="en-US" sz="3200" b="1" dirty="0"/>
            </a:p>
          </p:txBody>
        </p:sp>
      </p:grpSp>
      <p:cxnSp>
        <p:nvCxnSpPr>
          <p:cNvPr id="22" name="Straight Connector 21"/>
          <p:cNvCxnSpPr/>
          <p:nvPr/>
        </p:nvCxnSpPr>
        <p:spPr>
          <a:xfrm>
            <a:off x="0" y="533400"/>
            <a:ext cx="91440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Picture 24" descr="logo Instituta.bmp"/>
          <p:cNvPicPr>
            <a:picLocks noChangeAspect="1"/>
          </p:cNvPicPr>
          <p:nvPr/>
        </p:nvPicPr>
        <p:blipFill>
          <a:blip r:embed="rId2">
            <a:clrChange>
              <a:clrFrom>
                <a:srgbClr val="FFFFFF"/>
              </a:clrFrom>
              <a:clrTo>
                <a:srgbClr val="FFFFFF">
                  <a:alpha val="0"/>
                </a:srgbClr>
              </a:clrTo>
            </a:clrChange>
          </a:blip>
          <a:stretch>
            <a:fillRect/>
          </a:stretch>
        </p:blipFill>
        <p:spPr>
          <a:xfrm>
            <a:off x="7732643" y="5181600"/>
            <a:ext cx="1411357" cy="1066800"/>
          </a:xfrm>
          <a:prstGeom prst="rect">
            <a:avLst/>
          </a:prstGeom>
        </p:spPr>
      </p:pic>
      <p:grpSp>
        <p:nvGrpSpPr>
          <p:cNvPr id="4" name="Group 18"/>
          <p:cNvGrpSpPr>
            <a:grpSpLocks/>
          </p:cNvGrpSpPr>
          <p:nvPr/>
        </p:nvGrpSpPr>
        <p:grpSpPr bwMode="auto">
          <a:xfrm>
            <a:off x="304800" y="4419600"/>
            <a:ext cx="762000" cy="685800"/>
            <a:chOff x="304800" y="2743200"/>
            <a:chExt cx="762000" cy="685800"/>
          </a:xfrm>
          <a:solidFill>
            <a:schemeClr val="accent6">
              <a:lumMod val="75000"/>
            </a:schemeClr>
          </a:solidFill>
        </p:grpSpPr>
        <p:sp>
          <p:nvSpPr>
            <p:cNvPr id="27" name="Rectangle 26"/>
            <p:cNvSpPr/>
            <p:nvPr/>
          </p:nvSpPr>
          <p:spPr>
            <a:xfrm>
              <a:off x="304800" y="2743200"/>
              <a:ext cx="762000" cy="685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r-Latn-CS" sz="3200" b="1" dirty="0"/>
                <a:t>1</a:t>
              </a:r>
              <a:endParaRPr lang="en-US" sz="3200" b="1" dirty="0"/>
            </a:p>
          </p:txBody>
        </p:sp>
        <p:sp>
          <p:nvSpPr>
            <p:cNvPr id="28" name="Rectangle 27"/>
            <p:cNvSpPr/>
            <p:nvPr/>
          </p:nvSpPr>
          <p:spPr>
            <a:xfrm>
              <a:off x="457200" y="2819400"/>
              <a:ext cx="457200" cy="457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x-none" sz="3200" b="1" dirty="0" smtClean="0"/>
                <a:t>4</a:t>
              </a:r>
              <a:endParaRPr lang="en-US" sz="3200" b="1" dirty="0"/>
            </a:p>
          </p:txBody>
        </p:sp>
      </p:grpSp>
      <p:sp>
        <p:nvSpPr>
          <p:cNvPr id="29" name="Rectangle 28"/>
          <p:cNvSpPr/>
          <p:nvPr/>
        </p:nvSpPr>
        <p:spPr>
          <a:xfrm>
            <a:off x="0" y="6324600"/>
            <a:ext cx="91440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b="1" dirty="0" smtClean="0">
                <a:solidFill>
                  <a:schemeClr val="bg1">
                    <a:lumMod val="50000"/>
                  </a:schemeClr>
                </a:solidFill>
              </a:rPr>
              <a:t>Medija centar, 21. jun 2011. </a:t>
            </a:r>
            <a:endParaRPr lang="en-US" dirty="0">
              <a:solidFill>
                <a:schemeClr val="bg1">
                  <a:lumMod val="50000"/>
                </a:schemeClr>
              </a:solidFill>
            </a:endParaRPr>
          </a:p>
        </p:txBody>
      </p:sp>
      <p:cxnSp>
        <p:nvCxnSpPr>
          <p:cNvPr id="30" name="Straight Connector 29"/>
          <p:cNvCxnSpPr/>
          <p:nvPr/>
        </p:nvCxnSpPr>
        <p:spPr>
          <a:xfrm>
            <a:off x="0" y="6248400"/>
            <a:ext cx="91440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23" name="Picture 2"/>
          <p:cNvPicPr>
            <a:picLocks noChangeAspect="1" noChangeArrowheads="1"/>
          </p:cNvPicPr>
          <p:nvPr/>
        </p:nvPicPr>
        <p:blipFill>
          <a:blip r:embed="rId3">
            <a:duotone>
              <a:schemeClr val="accent6">
                <a:shade val="45000"/>
                <a:satMod val="135000"/>
              </a:schemeClr>
              <a:prstClr val="white"/>
            </a:duotone>
          </a:blip>
          <a:srcRect/>
          <a:stretch>
            <a:fillRect/>
          </a:stretch>
        </p:blipFill>
        <p:spPr bwMode="auto">
          <a:xfrm rot="5400000">
            <a:off x="360602" y="3525598"/>
            <a:ext cx="657225" cy="768829"/>
          </a:xfrm>
          <a:prstGeom prst="rect">
            <a:avLst/>
          </a:prstGeom>
          <a:solidFill>
            <a:schemeClr val="accent6">
              <a:lumMod val="75000"/>
            </a:schemeClr>
          </a:solidFill>
          <a:ln w="25400">
            <a:solidFill>
              <a:schemeClr val="accent1"/>
            </a:solidFill>
            <a:miter lim="800000"/>
            <a:headEnd/>
            <a:tailEnd/>
          </a:ln>
          <a:effectLst/>
        </p:spPr>
      </p:pic>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CS" b="1" dirty="0" smtClean="0">
                <a:solidFill>
                  <a:schemeClr val="accent6">
                    <a:lumMod val="75000"/>
                  </a:schemeClr>
                </a:solidFill>
              </a:rPr>
              <a:t>Четири сценарија</a:t>
            </a:r>
            <a:endParaRPr lang="sr-Latn-CS" b="1" dirty="0">
              <a:solidFill>
                <a:schemeClr val="accent6">
                  <a:lumMod val="75000"/>
                </a:schemeClr>
              </a:solidFill>
            </a:endParaRPr>
          </a:p>
        </p:txBody>
      </p:sp>
      <p:grpSp>
        <p:nvGrpSpPr>
          <p:cNvPr id="11" name="Group 10"/>
          <p:cNvGrpSpPr/>
          <p:nvPr/>
        </p:nvGrpSpPr>
        <p:grpSpPr>
          <a:xfrm>
            <a:off x="1143000" y="1600200"/>
            <a:ext cx="3352800" cy="4800600"/>
            <a:chOff x="457200" y="1600200"/>
            <a:chExt cx="3352800" cy="4800600"/>
          </a:xfrm>
        </p:grpSpPr>
        <p:pic>
          <p:nvPicPr>
            <p:cNvPr id="4" name="Picture 2"/>
            <p:cNvPicPr>
              <a:picLocks noChangeAspect="1" noChangeArrowheads="1"/>
            </p:cNvPicPr>
            <p:nvPr/>
          </p:nvPicPr>
          <p:blipFill>
            <a:blip r:embed="rId2"/>
            <a:srcRect l="15118" r="40787"/>
            <a:stretch>
              <a:fillRect/>
            </a:stretch>
          </p:blipFill>
          <p:spPr bwMode="auto">
            <a:xfrm>
              <a:off x="2133600" y="1981200"/>
              <a:ext cx="1600200" cy="1668780"/>
            </a:xfrm>
            <a:prstGeom prst="rect">
              <a:avLst/>
            </a:prstGeom>
            <a:noFill/>
            <a:ln w="9525">
              <a:noFill/>
              <a:miter lim="800000"/>
              <a:headEnd/>
              <a:tailEnd/>
            </a:ln>
            <a:effectLst/>
          </p:spPr>
        </p:pic>
        <p:pic>
          <p:nvPicPr>
            <p:cNvPr id="5" name="Picture 4" descr="Teacher-s-Photo-Contest-Easter-Crafts_featured_article_628x371.jpg"/>
            <p:cNvPicPr>
              <a:picLocks noChangeAspect="1"/>
            </p:cNvPicPr>
            <p:nvPr/>
          </p:nvPicPr>
          <p:blipFill>
            <a:blip r:embed="rId3"/>
            <a:srcRect l="19451"/>
            <a:stretch>
              <a:fillRect/>
            </a:stretch>
          </p:blipFill>
          <p:spPr>
            <a:xfrm>
              <a:off x="1295400" y="4343400"/>
              <a:ext cx="1828800" cy="1341288"/>
            </a:xfrm>
            <a:prstGeom prst="rect">
              <a:avLst/>
            </a:prstGeom>
          </p:spPr>
        </p:pic>
        <p:sp>
          <p:nvSpPr>
            <p:cNvPr id="6" name="Rectangle 5"/>
            <p:cNvSpPr/>
            <p:nvPr/>
          </p:nvSpPr>
          <p:spPr>
            <a:xfrm>
              <a:off x="533400" y="1600200"/>
              <a:ext cx="3276600" cy="23622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a:p>
          </p:txBody>
        </p:sp>
        <p:sp>
          <p:nvSpPr>
            <p:cNvPr id="7" name="Rectangle 6"/>
            <p:cNvSpPr/>
            <p:nvPr/>
          </p:nvSpPr>
          <p:spPr>
            <a:xfrm>
              <a:off x="533400" y="4038600"/>
              <a:ext cx="3276600" cy="236220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a:p>
          </p:txBody>
        </p:sp>
        <p:sp>
          <p:nvSpPr>
            <p:cNvPr id="9" name="TextBox 8"/>
            <p:cNvSpPr txBox="1"/>
            <p:nvPr/>
          </p:nvSpPr>
          <p:spPr>
            <a:xfrm>
              <a:off x="457200" y="2514600"/>
              <a:ext cx="1676400" cy="646331"/>
            </a:xfrm>
            <a:prstGeom prst="rect">
              <a:avLst/>
            </a:prstGeom>
            <a:noFill/>
          </p:spPr>
          <p:txBody>
            <a:bodyPr wrap="square" rtlCol="0">
              <a:spAutoFit/>
            </a:bodyPr>
            <a:lstStyle/>
            <a:p>
              <a:pPr algn="ctr"/>
              <a:r>
                <a:rPr lang="sr-Cyrl-CS" b="1" dirty="0" smtClean="0">
                  <a:solidFill>
                    <a:schemeClr val="accent6">
                      <a:lumMod val="75000"/>
                    </a:schemeClr>
                  </a:solidFill>
                </a:rPr>
                <a:t>ШКОЛА ПО МЕРИ ДЕТЕТА</a:t>
              </a:r>
              <a:endParaRPr lang="sr-Latn-CS" b="1" dirty="0">
                <a:solidFill>
                  <a:schemeClr val="accent6">
                    <a:lumMod val="75000"/>
                  </a:schemeClr>
                </a:solidFill>
              </a:endParaRPr>
            </a:p>
          </p:txBody>
        </p:sp>
        <p:sp>
          <p:nvSpPr>
            <p:cNvPr id="10" name="TextBox 9"/>
            <p:cNvSpPr txBox="1"/>
            <p:nvPr/>
          </p:nvSpPr>
          <p:spPr>
            <a:xfrm>
              <a:off x="609600" y="5715000"/>
              <a:ext cx="3048000" cy="646331"/>
            </a:xfrm>
            <a:prstGeom prst="rect">
              <a:avLst/>
            </a:prstGeom>
            <a:noFill/>
          </p:spPr>
          <p:txBody>
            <a:bodyPr wrap="square" rtlCol="0">
              <a:spAutoFit/>
            </a:bodyPr>
            <a:lstStyle/>
            <a:p>
              <a:pPr algn="ctr"/>
              <a:r>
                <a:rPr lang="sr-Cyrl-CS" b="1" dirty="0" smtClean="0">
                  <a:solidFill>
                    <a:schemeClr val="accent6">
                      <a:lumMod val="75000"/>
                    </a:schemeClr>
                  </a:solidFill>
                </a:rPr>
                <a:t>НАСТАВНИК КАО УГЛЕДНИ ПРОФЕСИОНАЛАЦ</a:t>
              </a:r>
              <a:endParaRPr lang="sr-Latn-CS" b="1" dirty="0">
                <a:solidFill>
                  <a:schemeClr val="accent6">
                    <a:lumMod val="75000"/>
                  </a:schemeClr>
                </a:solidFill>
              </a:endParaRPr>
            </a:p>
          </p:txBody>
        </p:sp>
      </p:grpSp>
      <p:sp>
        <p:nvSpPr>
          <p:cNvPr id="12" name="Rectangle 11"/>
          <p:cNvSpPr/>
          <p:nvPr/>
        </p:nvSpPr>
        <p:spPr>
          <a:xfrm>
            <a:off x="4572000" y="1600200"/>
            <a:ext cx="3276600" cy="236220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a:p>
        </p:txBody>
      </p:sp>
      <p:sp>
        <p:nvSpPr>
          <p:cNvPr id="13" name="Rectangle 12"/>
          <p:cNvSpPr/>
          <p:nvPr/>
        </p:nvSpPr>
        <p:spPr>
          <a:xfrm>
            <a:off x="4572000" y="4038600"/>
            <a:ext cx="3276600" cy="23622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a:p>
        </p:txBody>
      </p:sp>
      <p:sp>
        <p:nvSpPr>
          <p:cNvPr id="14" name="TextBox 13"/>
          <p:cNvSpPr txBox="1"/>
          <p:nvPr/>
        </p:nvSpPr>
        <p:spPr>
          <a:xfrm>
            <a:off x="5029200" y="1600200"/>
            <a:ext cx="2209800" cy="646331"/>
          </a:xfrm>
          <a:prstGeom prst="rect">
            <a:avLst/>
          </a:prstGeom>
          <a:noFill/>
        </p:spPr>
        <p:txBody>
          <a:bodyPr wrap="square" rtlCol="0">
            <a:spAutoFit/>
          </a:bodyPr>
          <a:lstStyle/>
          <a:p>
            <a:pPr algn="ctr"/>
            <a:r>
              <a:rPr lang="sr-Cyrl-CS" b="1" dirty="0" smtClean="0">
                <a:solidFill>
                  <a:schemeClr val="accent6">
                    <a:lumMod val="75000"/>
                  </a:schemeClr>
                </a:solidFill>
              </a:rPr>
              <a:t>ШКОЛА КОЈА НЕГУЈЕ ИЗУЗЕТНОСТ</a:t>
            </a:r>
            <a:endParaRPr lang="sr-Latn-CS" b="1" dirty="0">
              <a:solidFill>
                <a:schemeClr val="accent6">
                  <a:lumMod val="75000"/>
                </a:schemeClr>
              </a:solidFill>
            </a:endParaRPr>
          </a:p>
        </p:txBody>
      </p:sp>
      <p:pic>
        <p:nvPicPr>
          <p:cNvPr id="15" name="Picture 14" descr="image007.gif"/>
          <p:cNvPicPr>
            <a:picLocks noChangeAspect="1"/>
          </p:cNvPicPr>
          <p:nvPr/>
        </p:nvPicPr>
        <p:blipFill>
          <a:blip r:embed="rId4"/>
          <a:stretch>
            <a:fillRect/>
          </a:stretch>
        </p:blipFill>
        <p:spPr>
          <a:xfrm>
            <a:off x="5486400" y="2209800"/>
            <a:ext cx="1219200" cy="1688123"/>
          </a:xfrm>
          <a:prstGeom prst="rect">
            <a:avLst/>
          </a:prstGeom>
        </p:spPr>
      </p:pic>
      <p:pic>
        <p:nvPicPr>
          <p:cNvPr id="16" name="Picture 15" descr="imagesCAWLM1CF.jpg"/>
          <p:cNvPicPr>
            <a:picLocks noChangeAspect="1"/>
          </p:cNvPicPr>
          <p:nvPr/>
        </p:nvPicPr>
        <p:blipFill>
          <a:blip r:embed="rId5"/>
          <a:stretch>
            <a:fillRect/>
          </a:stretch>
        </p:blipFill>
        <p:spPr>
          <a:xfrm>
            <a:off x="4800600" y="4267200"/>
            <a:ext cx="1524000" cy="1920239"/>
          </a:xfrm>
          <a:prstGeom prst="rect">
            <a:avLst/>
          </a:prstGeom>
        </p:spPr>
      </p:pic>
      <p:sp>
        <p:nvSpPr>
          <p:cNvPr id="17" name="TextBox 16"/>
          <p:cNvSpPr txBox="1"/>
          <p:nvPr/>
        </p:nvSpPr>
        <p:spPr>
          <a:xfrm>
            <a:off x="6324600" y="4876800"/>
            <a:ext cx="1447800" cy="923330"/>
          </a:xfrm>
          <a:prstGeom prst="rect">
            <a:avLst/>
          </a:prstGeom>
          <a:noFill/>
        </p:spPr>
        <p:txBody>
          <a:bodyPr wrap="square" rtlCol="0">
            <a:spAutoFit/>
          </a:bodyPr>
          <a:lstStyle/>
          <a:p>
            <a:pPr algn="ctr"/>
            <a:r>
              <a:rPr lang="sr-Cyrl-CS" b="1" dirty="0" smtClean="0">
                <a:solidFill>
                  <a:schemeClr val="accent6">
                    <a:lumMod val="75000"/>
                  </a:schemeClr>
                </a:solidFill>
              </a:rPr>
              <a:t>ОДГОВОРНО ВОЂЕЊЕ ПРОМЕНА</a:t>
            </a:r>
            <a:endParaRPr lang="sr-Latn-CS" b="1" dirty="0">
              <a:solidFill>
                <a:schemeClr val="accent6">
                  <a:lumMod val="75000"/>
                </a:schemeClr>
              </a:solidFill>
            </a:endParaRPr>
          </a:p>
        </p:txBody>
      </p:sp>
      <p:pic>
        <p:nvPicPr>
          <p:cNvPr id="18" name="Picture 17" descr="logo Instituta.bmp"/>
          <p:cNvPicPr>
            <a:picLocks noChangeAspect="1"/>
          </p:cNvPicPr>
          <p:nvPr/>
        </p:nvPicPr>
        <p:blipFill>
          <a:blip r:embed="rId6">
            <a:clrChange>
              <a:clrFrom>
                <a:srgbClr val="FFFFFF"/>
              </a:clrFrom>
              <a:clrTo>
                <a:srgbClr val="FFFFFF">
                  <a:alpha val="0"/>
                </a:srgbClr>
              </a:clrTo>
            </a:clrChange>
          </a:blip>
          <a:stretch>
            <a:fillRect/>
          </a:stretch>
        </p:blipFill>
        <p:spPr>
          <a:xfrm>
            <a:off x="7772400" y="5791200"/>
            <a:ext cx="1411357" cy="1066800"/>
          </a:xfrm>
          <a:prstGeom prst="rect">
            <a:avLst/>
          </a:prstGeom>
        </p:spPr>
      </p:pic>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CS" b="1" dirty="0" smtClean="0">
                <a:solidFill>
                  <a:schemeClr val="accent6">
                    <a:lumMod val="75000"/>
                  </a:schemeClr>
                </a:solidFill>
              </a:rPr>
              <a:t>Како су сценарији настали</a:t>
            </a:r>
            <a:endParaRPr lang="sr-Latn-CS" b="1" dirty="0">
              <a:solidFill>
                <a:schemeClr val="accent6">
                  <a:lumMod val="75000"/>
                </a:schemeClr>
              </a:solidFill>
            </a:endParaRPr>
          </a:p>
        </p:txBody>
      </p:sp>
      <p:sp>
        <p:nvSpPr>
          <p:cNvPr id="4" name="Up Arrow Callout 3"/>
          <p:cNvSpPr/>
          <p:nvPr/>
        </p:nvSpPr>
        <p:spPr>
          <a:xfrm rot="837272">
            <a:off x="2914584" y="4381004"/>
            <a:ext cx="3200400" cy="1813058"/>
          </a:xfrm>
          <a:prstGeom prst="upArrowCallou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b="1" dirty="0" smtClean="0">
                <a:solidFill>
                  <a:schemeClr val="tx1"/>
                </a:solidFill>
              </a:rPr>
              <a:t>Представе кључних актера о образовним променама</a:t>
            </a:r>
            <a:endParaRPr lang="sr-Latn-CS" b="1" dirty="0">
              <a:solidFill>
                <a:schemeClr val="tx1"/>
              </a:solidFill>
            </a:endParaRPr>
          </a:p>
        </p:txBody>
      </p:sp>
      <p:sp>
        <p:nvSpPr>
          <p:cNvPr id="5" name="TextBox 4"/>
          <p:cNvSpPr txBox="1"/>
          <p:nvPr/>
        </p:nvSpPr>
        <p:spPr>
          <a:xfrm>
            <a:off x="3733800" y="3793266"/>
            <a:ext cx="2286000" cy="461665"/>
          </a:xfrm>
          <a:prstGeom prst="rect">
            <a:avLst/>
          </a:prstGeom>
          <a:solidFill>
            <a:schemeClr val="accent6">
              <a:lumMod val="75000"/>
            </a:schemeClr>
          </a:solidFill>
        </p:spPr>
        <p:txBody>
          <a:bodyPr wrap="square" rtlCol="0">
            <a:spAutoFit/>
          </a:bodyPr>
          <a:lstStyle/>
          <a:p>
            <a:pPr algn="ctr"/>
            <a:r>
              <a:rPr lang="sr-Cyrl-CS" sz="2400" b="1" dirty="0" smtClean="0">
                <a:solidFill>
                  <a:schemeClr val="bg1"/>
                </a:solidFill>
              </a:rPr>
              <a:t>СЦЕНАРИЈИ</a:t>
            </a:r>
            <a:endParaRPr lang="sr-Latn-CS" sz="2400" b="1" dirty="0">
              <a:solidFill>
                <a:schemeClr val="bg1"/>
              </a:solidFill>
            </a:endParaRPr>
          </a:p>
        </p:txBody>
      </p:sp>
      <p:sp>
        <p:nvSpPr>
          <p:cNvPr id="7" name="Down Arrow Callout 6"/>
          <p:cNvSpPr/>
          <p:nvPr/>
        </p:nvSpPr>
        <p:spPr>
          <a:xfrm rot="1640079">
            <a:off x="4989901" y="2018822"/>
            <a:ext cx="2667000" cy="1804932"/>
          </a:xfrm>
          <a:prstGeom prst="downArrowCallou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b="1" dirty="0" smtClean="0"/>
              <a:t>Савремени теоријски извори</a:t>
            </a:r>
            <a:endParaRPr lang="sr-Latn-CS" b="1" dirty="0"/>
          </a:p>
        </p:txBody>
      </p:sp>
      <p:sp>
        <p:nvSpPr>
          <p:cNvPr id="8" name="Down Arrow Callout 7"/>
          <p:cNvSpPr/>
          <p:nvPr/>
        </p:nvSpPr>
        <p:spPr>
          <a:xfrm rot="19790215">
            <a:off x="2106053" y="1924309"/>
            <a:ext cx="2667000" cy="1804932"/>
          </a:xfrm>
          <a:prstGeom prst="downArrowCallou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b="1" dirty="0" smtClean="0">
                <a:solidFill>
                  <a:schemeClr val="bg1"/>
                </a:solidFill>
              </a:rPr>
              <a:t>Домаћи и међународни трендови у образовној политици</a:t>
            </a:r>
            <a:endParaRPr lang="sr-Latn-CS" b="1" dirty="0">
              <a:solidFill>
                <a:schemeClr val="bg1"/>
              </a:solidFill>
            </a:endParaRP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Up Arrow 10"/>
          <p:cNvSpPr/>
          <p:nvPr/>
        </p:nvSpPr>
        <p:spPr>
          <a:xfrm rot="5400000">
            <a:off x="4381500" y="3314699"/>
            <a:ext cx="228600" cy="5638800"/>
          </a:xfrm>
          <a:prstGeom prst="up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a:p>
        </p:txBody>
      </p:sp>
      <p:sp>
        <p:nvSpPr>
          <p:cNvPr id="13" name="TextBox 12"/>
          <p:cNvSpPr txBox="1"/>
          <p:nvPr/>
        </p:nvSpPr>
        <p:spPr>
          <a:xfrm>
            <a:off x="3276600" y="6211669"/>
            <a:ext cx="2209800" cy="369332"/>
          </a:xfrm>
          <a:prstGeom prst="rect">
            <a:avLst/>
          </a:prstGeom>
          <a:noFill/>
        </p:spPr>
        <p:txBody>
          <a:bodyPr wrap="square" rtlCol="0">
            <a:spAutoFit/>
          </a:bodyPr>
          <a:lstStyle/>
          <a:p>
            <a:pPr algn="ctr"/>
            <a:r>
              <a:rPr lang="sr-Cyrl-CS" b="1" dirty="0" smtClean="0">
                <a:solidFill>
                  <a:schemeClr val="accent6">
                    <a:lumMod val="75000"/>
                  </a:schemeClr>
                </a:solidFill>
              </a:rPr>
              <a:t>ДОПАДЉИВОСТ %</a:t>
            </a:r>
            <a:endParaRPr lang="sr-Latn-CS" b="1" dirty="0">
              <a:solidFill>
                <a:schemeClr val="accent6">
                  <a:lumMod val="75000"/>
                </a:schemeClr>
              </a:solidFill>
            </a:endParaRPr>
          </a:p>
        </p:txBody>
      </p:sp>
      <p:sp>
        <p:nvSpPr>
          <p:cNvPr id="14" name="TextBox 13"/>
          <p:cNvSpPr txBox="1"/>
          <p:nvPr/>
        </p:nvSpPr>
        <p:spPr>
          <a:xfrm rot="16200000">
            <a:off x="234434" y="3282434"/>
            <a:ext cx="2209800" cy="369332"/>
          </a:xfrm>
          <a:prstGeom prst="rect">
            <a:avLst/>
          </a:prstGeom>
          <a:noFill/>
        </p:spPr>
        <p:txBody>
          <a:bodyPr wrap="square" rtlCol="0">
            <a:spAutoFit/>
          </a:bodyPr>
          <a:lstStyle/>
          <a:p>
            <a:pPr algn="ctr"/>
            <a:r>
              <a:rPr lang="sr-Cyrl-CS" b="1" dirty="0" smtClean="0">
                <a:solidFill>
                  <a:schemeClr val="accent6">
                    <a:lumMod val="75000"/>
                  </a:schemeClr>
                </a:solidFill>
              </a:rPr>
              <a:t>ИЗВОДЉИВОСТ %</a:t>
            </a:r>
            <a:endParaRPr lang="sr-Latn-CS" b="1" dirty="0">
              <a:solidFill>
                <a:schemeClr val="accent6">
                  <a:lumMod val="75000"/>
                </a:schemeClr>
              </a:solidFill>
            </a:endParaRPr>
          </a:p>
        </p:txBody>
      </p:sp>
      <p:sp>
        <p:nvSpPr>
          <p:cNvPr id="31" name="Rectangle 30"/>
          <p:cNvSpPr/>
          <p:nvPr/>
        </p:nvSpPr>
        <p:spPr>
          <a:xfrm>
            <a:off x="1828800" y="533400"/>
            <a:ext cx="5486400" cy="5486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a:p>
        </p:txBody>
      </p:sp>
      <p:pic>
        <p:nvPicPr>
          <p:cNvPr id="32" name="Picture 2"/>
          <p:cNvPicPr>
            <a:picLocks noChangeAspect="1" noChangeArrowheads="1"/>
          </p:cNvPicPr>
          <p:nvPr/>
        </p:nvPicPr>
        <p:blipFill>
          <a:blip r:embed="rId3"/>
          <a:srcRect l="15118" r="40787"/>
          <a:stretch>
            <a:fillRect/>
          </a:stretch>
        </p:blipFill>
        <p:spPr bwMode="auto">
          <a:xfrm>
            <a:off x="5638800" y="3505200"/>
            <a:ext cx="1096027" cy="1142999"/>
          </a:xfrm>
          <a:prstGeom prst="rect">
            <a:avLst/>
          </a:prstGeom>
          <a:noFill/>
          <a:ln w="9525">
            <a:noFill/>
            <a:miter lim="800000"/>
            <a:headEnd/>
            <a:tailEnd/>
          </a:ln>
          <a:effectLst/>
        </p:spPr>
      </p:pic>
      <p:pic>
        <p:nvPicPr>
          <p:cNvPr id="33" name="Picture 32" descr="Teacher-s-Photo-Contest-Easter-Crafts_featured_article_628x371.jpg"/>
          <p:cNvPicPr>
            <a:picLocks noChangeAspect="1"/>
          </p:cNvPicPr>
          <p:nvPr/>
        </p:nvPicPr>
        <p:blipFill>
          <a:blip r:embed="rId4" cstate="print"/>
          <a:srcRect l="19451"/>
          <a:stretch>
            <a:fillRect/>
          </a:stretch>
        </p:blipFill>
        <p:spPr>
          <a:xfrm>
            <a:off x="5791200" y="2438400"/>
            <a:ext cx="1066800" cy="782418"/>
          </a:xfrm>
          <a:prstGeom prst="rect">
            <a:avLst/>
          </a:prstGeom>
        </p:spPr>
      </p:pic>
      <p:cxnSp>
        <p:nvCxnSpPr>
          <p:cNvPr id="34" name="Straight Connector 33"/>
          <p:cNvCxnSpPr/>
          <p:nvPr/>
        </p:nvCxnSpPr>
        <p:spPr>
          <a:xfrm rot="5400000" flipH="1" flipV="1">
            <a:off x="1751806" y="3276600"/>
            <a:ext cx="5487194"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828800" y="3276600"/>
            <a:ext cx="54102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36" name="Picture 35" descr="imagesCAWLM1CF.jpg"/>
          <p:cNvPicPr>
            <a:picLocks noChangeAspect="1"/>
          </p:cNvPicPr>
          <p:nvPr/>
        </p:nvPicPr>
        <p:blipFill>
          <a:blip r:embed="rId5"/>
          <a:stretch>
            <a:fillRect/>
          </a:stretch>
        </p:blipFill>
        <p:spPr>
          <a:xfrm>
            <a:off x="5029200" y="2286000"/>
            <a:ext cx="762000" cy="960119"/>
          </a:xfrm>
          <a:prstGeom prst="rect">
            <a:avLst/>
          </a:prstGeom>
        </p:spPr>
      </p:pic>
      <p:pic>
        <p:nvPicPr>
          <p:cNvPr id="37" name="Picture 36" descr="image007.gif"/>
          <p:cNvPicPr>
            <a:picLocks noChangeAspect="1"/>
          </p:cNvPicPr>
          <p:nvPr/>
        </p:nvPicPr>
        <p:blipFill>
          <a:blip r:embed="rId6"/>
          <a:stretch>
            <a:fillRect/>
          </a:stretch>
        </p:blipFill>
        <p:spPr>
          <a:xfrm>
            <a:off x="5486400" y="1905000"/>
            <a:ext cx="838200" cy="1160585"/>
          </a:xfrm>
          <a:prstGeom prst="rect">
            <a:avLst/>
          </a:prstGeom>
        </p:spPr>
      </p:pic>
      <p:sp>
        <p:nvSpPr>
          <p:cNvPr id="38" name="TextBox 37"/>
          <p:cNvSpPr txBox="1"/>
          <p:nvPr/>
        </p:nvSpPr>
        <p:spPr>
          <a:xfrm>
            <a:off x="4419600" y="720804"/>
            <a:ext cx="2971800" cy="1107996"/>
          </a:xfrm>
          <a:prstGeom prst="rect">
            <a:avLst/>
          </a:prstGeom>
          <a:noFill/>
        </p:spPr>
        <p:txBody>
          <a:bodyPr wrap="square" rtlCol="0">
            <a:spAutoFit/>
          </a:bodyPr>
          <a:lstStyle/>
          <a:p>
            <a:pPr algn="ctr"/>
            <a:r>
              <a:rPr lang="sr-Cyrl-CS" sz="2200" b="1" dirty="0" smtClean="0">
                <a:solidFill>
                  <a:schemeClr val="accent6">
                    <a:lumMod val="75000"/>
                  </a:schemeClr>
                </a:solidFill>
              </a:rPr>
              <a:t>Сви сценарији су допадљиви! И то у истој мери.</a:t>
            </a:r>
            <a:endParaRPr lang="sr-Latn-CS" sz="2200" b="1" dirty="0">
              <a:solidFill>
                <a:schemeClr val="accent6">
                  <a:lumMod val="75000"/>
                </a:schemeClr>
              </a:solidFill>
            </a:endParaRPr>
          </a:p>
        </p:txBody>
      </p:sp>
      <p:sp>
        <p:nvSpPr>
          <p:cNvPr id="39" name="TextBox 38"/>
          <p:cNvSpPr txBox="1"/>
          <p:nvPr/>
        </p:nvSpPr>
        <p:spPr>
          <a:xfrm>
            <a:off x="1752600" y="2514600"/>
            <a:ext cx="2830286" cy="769441"/>
          </a:xfrm>
          <a:prstGeom prst="rect">
            <a:avLst/>
          </a:prstGeom>
          <a:noFill/>
        </p:spPr>
        <p:txBody>
          <a:bodyPr wrap="square" rtlCol="0">
            <a:spAutoFit/>
          </a:bodyPr>
          <a:lstStyle/>
          <a:p>
            <a:pPr algn="ctr"/>
            <a:r>
              <a:rPr lang="sr-Cyrl-CS" sz="2200" b="1" dirty="0" smtClean="0">
                <a:solidFill>
                  <a:schemeClr val="accent6">
                    <a:lumMod val="75000"/>
                  </a:schemeClr>
                </a:solidFill>
              </a:rPr>
              <a:t>Међутим, знатно су мање изводљиви!</a:t>
            </a:r>
            <a:endParaRPr lang="sr-Latn-CS" sz="2200" b="1" dirty="0">
              <a:solidFill>
                <a:schemeClr val="accent6">
                  <a:lumMod val="75000"/>
                </a:schemeClr>
              </a:solidFill>
            </a:endParaRPr>
          </a:p>
        </p:txBody>
      </p:sp>
      <p:sp>
        <p:nvSpPr>
          <p:cNvPr id="40" name="Rounded Rectangular Callout 39"/>
          <p:cNvSpPr/>
          <p:nvPr/>
        </p:nvSpPr>
        <p:spPr>
          <a:xfrm>
            <a:off x="2209800" y="3962400"/>
            <a:ext cx="2895600" cy="1600200"/>
          </a:xfrm>
          <a:prstGeom prst="wedgeRoundRectCallout">
            <a:avLst>
              <a:gd name="adj1" fmla="val -40175"/>
              <a:gd name="adj2" fmla="val -89176"/>
              <a:gd name="adj3" fmla="val 16667"/>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400" b="1" i="1" dirty="0" smtClean="0">
                <a:solidFill>
                  <a:schemeClr val="tx1"/>
                </a:solidFill>
              </a:rPr>
              <a:t>“Имам задршку, имам бојазан утолико што мислим да досадашње искуство показује да одговорност и свест људи нису још на таквом нивоу” – </a:t>
            </a:r>
            <a:r>
              <a:rPr lang="sr-Cyrl-CS" sz="1400" b="1" dirty="0" smtClean="0">
                <a:solidFill>
                  <a:schemeClr val="tx1"/>
                </a:solidFill>
              </a:rPr>
              <a:t>представник групе директора.</a:t>
            </a:r>
            <a:endParaRPr lang="sr-Latn-CS" sz="1400" b="1" dirty="0" smtClean="0">
              <a:solidFill>
                <a:schemeClr val="tx1"/>
              </a:solidFill>
            </a:endParaRPr>
          </a:p>
          <a:p>
            <a:pPr algn="ctr"/>
            <a:endParaRPr lang="sr-Latn-CS" sz="1400" b="1" dirty="0">
              <a:solidFill>
                <a:schemeClr val="tx1"/>
              </a:solidFill>
            </a:endParaRPr>
          </a:p>
        </p:txBody>
      </p:sp>
      <p:sp>
        <p:nvSpPr>
          <p:cNvPr id="42" name="Up Arrow 41"/>
          <p:cNvSpPr/>
          <p:nvPr/>
        </p:nvSpPr>
        <p:spPr>
          <a:xfrm>
            <a:off x="1600200" y="533400"/>
            <a:ext cx="228600" cy="5638800"/>
          </a:xfrm>
          <a:prstGeom prst="up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sr-Cyrl-CS" b="1" dirty="0" smtClean="0">
                <a:solidFill>
                  <a:schemeClr val="accent6">
                    <a:lumMod val="75000"/>
                  </a:schemeClr>
                </a:solidFill>
              </a:rPr>
              <a:t>Школа по мери детета</a:t>
            </a:r>
            <a:endParaRPr lang="en-US" b="1" dirty="0">
              <a:solidFill>
                <a:schemeClr val="accent6">
                  <a:lumMod val="75000"/>
                </a:schemeClr>
              </a:solidFill>
            </a:endParaRPr>
          </a:p>
        </p:txBody>
      </p:sp>
      <p:sp>
        <p:nvSpPr>
          <p:cNvPr id="6147" name="AutoShape 2" descr="https://mail.google.com/mail/?ui=2&amp;ik=e186eb1f82&amp;view=att&amp;th=1305f645e1df8557&amp;attid=0.1&amp;disp=inline&amp;realattid=53eac73c7689d3d2_0.1&amp;zw"/>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sr-Latn-CS">
              <a:latin typeface="Calibri" pitchFamily="34" charset="0"/>
            </a:endParaRPr>
          </a:p>
        </p:txBody>
      </p:sp>
      <p:pic>
        <p:nvPicPr>
          <p:cNvPr id="6148" name="Picture 4" descr="logo Instituta.bmp"/>
          <p:cNvPicPr>
            <a:picLocks noChangeAspect="1"/>
          </p:cNvPicPr>
          <p:nvPr/>
        </p:nvPicPr>
        <p:blipFill>
          <a:blip r:embed="rId2">
            <a:clrChange>
              <a:clrFrom>
                <a:srgbClr val="FFFFFF"/>
              </a:clrFrom>
              <a:clrTo>
                <a:srgbClr val="FFFFFF">
                  <a:alpha val="0"/>
                </a:srgbClr>
              </a:clrTo>
            </a:clrChange>
          </a:blip>
          <a:srcRect/>
          <a:stretch>
            <a:fillRect/>
          </a:stretch>
        </p:blipFill>
        <p:spPr bwMode="auto">
          <a:xfrm>
            <a:off x="8153400" y="6108700"/>
            <a:ext cx="990600" cy="749300"/>
          </a:xfrm>
          <a:prstGeom prst="rect">
            <a:avLst/>
          </a:prstGeom>
          <a:noFill/>
          <a:ln w="9525">
            <a:noFill/>
            <a:miter lim="800000"/>
            <a:headEnd/>
            <a:tailEnd/>
          </a:ln>
        </p:spPr>
      </p:pic>
      <p:pic>
        <p:nvPicPr>
          <p:cNvPr id="6149" name="Picture 2"/>
          <p:cNvPicPr>
            <a:picLocks noChangeAspect="1" noChangeArrowheads="1"/>
          </p:cNvPicPr>
          <p:nvPr/>
        </p:nvPicPr>
        <p:blipFill>
          <a:blip r:embed="rId3"/>
          <a:srcRect l="15118" r="40787"/>
          <a:stretch>
            <a:fillRect/>
          </a:stretch>
        </p:blipFill>
        <p:spPr bwMode="auto">
          <a:xfrm>
            <a:off x="4876800" y="2819400"/>
            <a:ext cx="2362200" cy="2463800"/>
          </a:xfrm>
          <a:prstGeom prst="rect">
            <a:avLst/>
          </a:prstGeom>
          <a:noFill/>
          <a:ln w="9525">
            <a:noFill/>
            <a:miter lim="800000"/>
            <a:headEnd/>
            <a:tailEnd/>
          </a:ln>
        </p:spPr>
      </p:pic>
      <p:sp>
        <p:nvSpPr>
          <p:cNvPr id="18" name="Rectangle 17"/>
          <p:cNvSpPr/>
          <p:nvPr/>
        </p:nvSpPr>
        <p:spPr>
          <a:xfrm>
            <a:off x="990600" y="1524000"/>
            <a:ext cx="7086600" cy="39624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r-Latn-CS"/>
          </a:p>
        </p:txBody>
      </p:sp>
      <p:sp>
        <p:nvSpPr>
          <p:cNvPr id="19" name="TextBox 18"/>
          <p:cNvSpPr txBox="1"/>
          <p:nvPr/>
        </p:nvSpPr>
        <p:spPr>
          <a:xfrm>
            <a:off x="1600200" y="3276600"/>
            <a:ext cx="3429000" cy="1739900"/>
          </a:xfrm>
          <a:prstGeom prst="rect">
            <a:avLst/>
          </a:prstGeom>
          <a:noFill/>
        </p:spPr>
        <p:txBody>
          <a:bodyPr>
            <a:spAutoFit/>
          </a:bodyPr>
          <a:lstStyle/>
          <a:p>
            <a:pPr>
              <a:buClr>
                <a:srgbClr val="E46C0A"/>
              </a:buClr>
            </a:pPr>
            <a:r>
              <a:rPr lang="sr-Cyrl-CS" b="1">
                <a:latin typeface="Calibri" pitchFamily="34" charset="0"/>
              </a:rPr>
              <a:t>КЉУЧНИ ЕЛЕМЕНТИ</a:t>
            </a:r>
          </a:p>
          <a:p>
            <a:pPr>
              <a:buClr>
                <a:srgbClr val="E46C0A"/>
              </a:buClr>
              <a:buFont typeface="Arial" charset="0"/>
              <a:buChar char="•"/>
            </a:pPr>
            <a:r>
              <a:rPr lang="sr-Latn-CS">
                <a:latin typeface="Calibri" pitchFamily="34" charset="0"/>
              </a:rPr>
              <a:t> </a:t>
            </a:r>
            <a:r>
              <a:rPr lang="sr-Cyrl-CS">
                <a:latin typeface="Calibri" pitchFamily="34" charset="0"/>
              </a:rPr>
              <a:t>Оријентација на ученика</a:t>
            </a:r>
          </a:p>
          <a:p>
            <a:pPr>
              <a:buClr>
                <a:srgbClr val="E46C0A"/>
              </a:buClr>
              <a:buFont typeface="Arial" charset="0"/>
              <a:buChar char="•"/>
            </a:pPr>
            <a:r>
              <a:rPr lang="sr-Cyrl-CS">
                <a:latin typeface="Calibri" pitchFamily="34" charset="0"/>
              </a:rPr>
              <a:t> Индивидуализована настава</a:t>
            </a:r>
          </a:p>
          <a:p>
            <a:pPr>
              <a:buClr>
                <a:srgbClr val="E46C0A"/>
              </a:buClr>
              <a:buFont typeface="Arial" charset="0"/>
              <a:buChar char="•"/>
            </a:pPr>
            <a:r>
              <a:rPr lang="sr-Cyrl-CS">
                <a:latin typeface="Calibri" pitchFamily="34" charset="0"/>
              </a:rPr>
              <a:t> Инклузивно образовање</a:t>
            </a:r>
          </a:p>
          <a:p>
            <a:pPr>
              <a:buClr>
                <a:srgbClr val="E46C0A"/>
              </a:buClr>
              <a:buFont typeface="Arial" charset="0"/>
              <a:buChar char="•"/>
            </a:pPr>
            <a:r>
              <a:rPr lang="sr-Cyrl-CS">
                <a:latin typeface="Calibri" pitchFamily="34" charset="0"/>
              </a:rPr>
              <a:t> Флексибилнији курикулум</a:t>
            </a:r>
          </a:p>
          <a:p>
            <a:pPr>
              <a:buClr>
                <a:srgbClr val="E46C0A"/>
              </a:buClr>
              <a:buFont typeface="Arial" charset="0"/>
              <a:buChar char="•"/>
            </a:pPr>
            <a:r>
              <a:rPr lang="sr-Cyrl-CS">
                <a:latin typeface="Calibri" pitchFamily="34" charset="0"/>
              </a:rPr>
              <a:t> Подршка наставницима</a:t>
            </a:r>
            <a:endParaRPr lang="sr-Latn-CS">
              <a:latin typeface="Calibri" pitchFamily="34" charset="0"/>
            </a:endParaRPr>
          </a:p>
        </p:txBody>
      </p:sp>
      <p:sp>
        <p:nvSpPr>
          <p:cNvPr id="6152" name="Rectangle 21"/>
          <p:cNvSpPr>
            <a:spLocks noChangeArrowheads="1"/>
          </p:cNvSpPr>
          <p:nvPr/>
        </p:nvSpPr>
        <p:spPr bwMode="auto">
          <a:xfrm>
            <a:off x="1905000" y="1600200"/>
            <a:ext cx="5410200" cy="1190625"/>
          </a:xfrm>
          <a:prstGeom prst="rect">
            <a:avLst/>
          </a:prstGeom>
          <a:noFill/>
          <a:ln w="9525">
            <a:noFill/>
            <a:miter lim="800000"/>
            <a:headEnd/>
            <a:tailEnd/>
          </a:ln>
        </p:spPr>
        <p:txBody>
          <a:bodyPr>
            <a:spAutoFit/>
          </a:bodyPr>
          <a:lstStyle/>
          <a:p>
            <a:pPr algn="just"/>
            <a:r>
              <a:rPr lang="sr-Cyrl-CS" b="1">
                <a:solidFill>
                  <a:srgbClr val="E46C0A"/>
                </a:solidFill>
                <a:latin typeface="Calibri" pitchFamily="34" charset="0"/>
              </a:rPr>
              <a:t>Ова школа je</a:t>
            </a:r>
            <a:r>
              <a:rPr lang="en-US" b="1">
                <a:solidFill>
                  <a:srgbClr val="E46C0A"/>
                </a:solidFill>
                <a:latin typeface="Calibri" pitchFamily="34" charset="0"/>
              </a:rPr>
              <a:t> </a:t>
            </a:r>
            <a:r>
              <a:rPr lang="sr-Cyrl-CS" b="1">
                <a:solidFill>
                  <a:srgbClr val="E46C0A"/>
                </a:solidFill>
                <a:latin typeface="Calibri" pitchFamily="34" charset="0"/>
              </a:rPr>
              <a:t>организована у складу са специфичностима сваког детета и</a:t>
            </a:r>
            <a:r>
              <a:rPr lang="ru-RU" b="1">
                <a:solidFill>
                  <a:srgbClr val="E46C0A"/>
                </a:solidFill>
                <a:latin typeface="Calibri" pitchFamily="34" charset="0"/>
              </a:rPr>
              <a:t> са</a:t>
            </a:r>
            <a:r>
              <a:rPr lang="sr-Cyrl-CS" b="1">
                <a:solidFill>
                  <a:srgbClr val="E46C0A"/>
                </a:solidFill>
                <a:latin typeface="Calibri" pitchFamily="34" charset="0"/>
              </a:rPr>
              <a:t> развојем његових потенцијала, а не према замишљеном „просечном“ детету</a:t>
            </a:r>
            <a:endParaRPr lang="sr-Latn-CS" b="1">
              <a:solidFill>
                <a:srgbClr val="E46C0A"/>
              </a:solidFill>
              <a:latin typeface="Calibri" pitchFamily="34" charset="0"/>
            </a:endParaRP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sr-Cyrl-CS" sz="3600" b="1" smtClean="0">
                <a:solidFill>
                  <a:srgbClr val="E46C0A"/>
                </a:solidFill>
              </a:rPr>
              <a:t>Школа по мери детета је допадљива</a:t>
            </a:r>
            <a:endParaRPr lang="sr-Latn-CS" sz="3600" b="1" smtClean="0">
              <a:solidFill>
                <a:srgbClr val="E46C0A"/>
              </a:solidFill>
            </a:endParaRPr>
          </a:p>
        </p:txBody>
      </p:sp>
      <p:grpSp>
        <p:nvGrpSpPr>
          <p:cNvPr id="3" name="Group 19"/>
          <p:cNvGrpSpPr>
            <a:grpSpLocks/>
          </p:cNvGrpSpPr>
          <p:nvPr/>
        </p:nvGrpSpPr>
        <p:grpSpPr bwMode="auto">
          <a:xfrm>
            <a:off x="1828800" y="1981200"/>
            <a:ext cx="1905000" cy="1584325"/>
            <a:chOff x="1828800" y="2362200"/>
            <a:chExt cx="1905000" cy="1583673"/>
          </a:xfrm>
        </p:grpSpPr>
        <p:sp>
          <p:nvSpPr>
            <p:cNvPr id="4" name="Oval 3"/>
            <p:cNvSpPr/>
            <p:nvPr/>
          </p:nvSpPr>
          <p:spPr>
            <a:xfrm>
              <a:off x="2209800" y="2362200"/>
              <a:ext cx="1066800" cy="99019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r-Latn-CS"/>
            </a:p>
          </p:txBody>
        </p:sp>
        <p:sp>
          <p:nvSpPr>
            <p:cNvPr id="7187" name="TextBox 4"/>
            <p:cNvSpPr txBox="1">
              <a:spLocks noChangeArrowheads="1"/>
            </p:cNvSpPr>
            <p:nvPr/>
          </p:nvSpPr>
          <p:spPr bwMode="auto">
            <a:xfrm>
              <a:off x="1828800" y="3428561"/>
              <a:ext cx="1905000" cy="517312"/>
            </a:xfrm>
            <a:prstGeom prst="rect">
              <a:avLst/>
            </a:prstGeom>
            <a:noFill/>
            <a:ln w="9525">
              <a:noFill/>
              <a:miter lim="800000"/>
              <a:headEnd/>
              <a:tailEnd/>
            </a:ln>
          </p:spPr>
          <p:txBody>
            <a:bodyPr>
              <a:spAutoFit/>
            </a:bodyPr>
            <a:lstStyle/>
            <a:p>
              <a:pPr algn="ctr"/>
              <a:r>
                <a:rPr lang="sr-Cyrl-CS" sz="1400" b="1">
                  <a:latin typeface="Calibri" pitchFamily="34" charset="0"/>
                </a:rPr>
                <a:t>Индивидуализовани приступ</a:t>
              </a:r>
              <a:endParaRPr lang="sr-Latn-CS" sz="1400" b="1">
                <a:latin typeface="Calibri" pitchFamily="34" charset="0"/>
              </a:endParaRPr>
            </a:p>
          </p:txBody>
        </p:sp>
      </p:grpSp>
      <p:grpSp>
        <p:nvGrpSpPr>
          <p:cNvPr id="5" name="Group 20"/>
          <p:cNvGrpSpPr>
            <a:grpSpLocks/>
          </p:cNvGrpSpPr>
          <p:nvPr/>
        </p:nvGrpSpPr>
        <p:grpSpPr bwMode="auto">
          <a:xfrm>
            <a:off x="5715000" y="1295400"/>
            <a:ext cx="1905000" cy="1797050"/>
            <a:chOff x="3581400" y="1600200"/>
            <a:chExt cx="1905000" cy="1796310"/>
          </a:xfrm>
        </p:grpSpPr>
        <p:sp>
          <p:nvSpPr>
            <p:cNvPr id="6" name="Oval 5"/>
            <p:cNvSpPr/>
            <p:nvPr/>
          </p:nvSpPr>
          <p:spPr>
            <a:xfrm>
              <a:off x="3962400" y="1600200"/>
              <a:ext cx="1066800" cy="99019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r-Latn-CS"/>
            </a:p>
          </p:txBody>
        </p:sp>
        <p:sp>
          <p:nvSpPr>
            <p:cNvPr id="2" name="TextBox 6"/>
            <p:cNvSpPr txBox="1">
              <a:spLocks noChangeArrowheads="1"/>
            </p:cNvSpPr>
            <p:nvPr/>
          </p:nvSpPr>
          <p:spPr bwMode="auto">
            <a:xfrm>
              <a:off x="3581400" y="2666561"/>
              <a:ext cx="1905000" cy="729949"/>
            </a:xfrm>
            <a:prstGeom prst="rect">
              <a:avLst/>
            </a:prstGeom>
            <a:noFill/>
            <a:ln w="9525">
              <a:noFill/>
              <a:miter lim="800000"/>
              <a:headEnd/>
              <a:tailEnd/>
            </a:ln>
          </p:spPr>
          <p:txBody>
            <a:bodyPr>
              <a:spAutoFit/>
            </a:bodyPr>
            <a:lstStyle/>
            <a:p>
              <a:pPr algn="ctr"/>
              <a:r>
                <a:rPr lang="sr-Cyrl-CS" sz="1400" b="1">
                  <a:latin typeface="Calibri" pitchFamily="34" charset="0"/>
                </a:rPr>
                <a:t>Континуирано праћење постигнућа</a:t>
              </a:r>
              <a:endParaRPr lang="sr-Latn-CS" sz="1400" b="1">
                <a:latin typeface="Calibri" pitchFamily="34" charset="0"/>
              </a:endParaRPr>
            </a:p>
          </p:txBody>
        </p:sp>
      </p:grpSp>
      <p:grpSp>
        <p:nvGrpSpPr>
          <p:cNvPr id="7" name="Group 21"/>
          <p:cNvGrpSpPr>
            <a:grpSpLocks/>
          </p:cNvGrpSpPr>
          <p:nvPr/>
        </p:nvGrpSpPr>
        <p:grpSpPr bwMode="auto">
          <a:xfrm>
            <a:off x="3733800" y="1524000"/>
            <a:ext cx="1905000" cy="1371600"/>
            <a:chOff x="5334000" y="2219980"/>
            <a:chExt cx="1905000" cy="1371402"/>
          </a:xfrm>
        </p:grpSpPr>
        <p:sp>
          <p:nvSpPr>
            <p:cNvPr id="8" name="Oval 7"/>
            <p:cNvSpPr/>
            <p:nvPr/>
          </p:nvSpPr>
          <p:spPr>
            <a:xfrm>
              <a:off x="5791200" y="2219980"/>
              <a:ext cx="1066800" cy="99045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r-Latn-CS"/>
            </a:p>
          </p:txBody>
        </p:sp>
        <p:sp>
          <p:nvSpPr>
            <p:cNvPr id="7183" name="TextBox 8"/>
            <p:cNvSpPr txBox="1">
              <a:spLocks noChangeArrowheads="1"/>
            </p:cNvSpPr>
            <p:nvPr/>
          </p:nvSpPr>
          <p:spPr bwMode="auto">
            <a:xfrm>
              <a:off x="5334000" y="3286626"/>
              <a:ext cx="1905000" cy="304756"/>
            </a:xfrm>
            <a:prstGeom prst="rect">
              <a:avLst/>
            </a:prstGeom>
            <a:noFill/>
            <a:ln w="9525">
              <a:noFill/>
              <a:miter lim="800000"/>
              <a:headEnd/>
              <a:tailEnd/>
            </a:ln>
          </p:spPr>
          <p:txBody>
            <a:bodyPr>
              <a:spAutoFit/>
            </a:bodyPr>
            <a:lstStyle/>
            <a:p>
              <a:pPr algn="ctr"/>
              <a:r>
                <a:rPr lang="sr-Cyrl-CS" sz="1400" b="1">
                  <a:latin typeface="Calibri" pitchFamily="34" charset="0"/>
                </a:rPr>
                <a:t>Развој мишљења</a:t>
              </a:r>
              <a:endParaRPr lang="sr-Latn-CS" sz="1400" b="1">
                <a:latin typeface="Calibri" pitchFamily="34" charset="0"/>
              </a:endParaRPr>
            </a:p>
          </p:txBody>
        </p:sp>
      </p:grpSp>
      <p:grpSp>
        <p:nvGrpSpPr>
          <p:cNvPr id="9" name="Group 22"/>
          <p:cNvGrpSpPr>
            <a:grpSpLocks/>
          </p:cNvGrpSpPr>
          <p:nvPr/>
        </p:nvGrpSpPr>
        <p:grpSpPr bwMode="auto">
          <a:xfrm>
            <a:off x="304800" y="1219200"/>
            <a:ext cx="1905000" cy="1584325"/>
            <a:chOff x="7239000" y="2362200"/>
            <a:chExt cx="1905000" cy="1583673"/>
          </a:xfrm>
        </p:grpSpPr>
        <p:sp>
          <p:nvSpPr>
            <p:cNvPr id="18" name="Oval 17"/>
            <p:cNvSpPr/>
            <p:nvPr/>
          </p:nvSpPr>
          <p:spPr>
            <a:xfrm>
              <a:off x="7696200" y="2362200"/>
              <a:ext cx="1066800" cy="99019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r-Latn-CS"/>
            </a:p>
          </p:txBody>
        </p:sp>
        <p:sp>
          <p:nvSpPr>
            <p:cNvPr id="7181" name="TextBox 18"/>
            <p:cNvSpPr txBox="1">
              <a:spLocks noChangeArrowheads="1"/>
            </p:cNvSpPr>
            <p:nvPr/>
          </p:nvSpPr>
          <p:spPr bwMode="auto">
            <a:xfrm>
              <a:off x="7239000" y="3428561"/>
              <a:ext cx="1905000" cy="517312"/>
            </a:xfrm>
            <a:prstGeom prst="rect">
              <a:avLst/>
            </a:prstGeom>
            <a:noFill/>
            <a:ln w="9525">
              <a:noFill/>
              <a:miter lim="800000"/>
              <a:headEnd/>
              <a:tailEnd/>
            </a:ln>
          </p:spPr>
          <p:txBody>
            <a:bodyPr>
              <a:spAutoFit/>
            </a:bodyPr>
            <a:lstStyle/>
            <a:p>
              <a:pPr algn="ctr"/>
              <a:r>
                <a:rPr lang="sr-Cyrl-CS" sz="1400" b="1">
                  <a:latin typeface="Calibri" pitchFamily="34" charset="0"/>
                </a:rPr>
                <a:t>Флексибилнији план и програм</a:t>
              </a:r>
              <a:endParaRPr lang="sr-Latn-CS" sz="1400" b="1">
                <a:latin typeface="Calibri" pitchFamily="34" charset="0"/>
              </a:endParaRPr>
            </a:p>
          </p:txBody>
        </p:sp>
      </p:grpSp>
      <p:sp>
        <p:nvSpPr>
          <p:cNvPr id="31" name="Smiley Face 30"/>
          <p:cNvSpPr/>
          <p:nvPr/>
        </p:nvSpPr>
        <p:spPr>
          <a:xfrm>
            <a:off x="2209800" y="1981200"/>
            <a:ext cx="1066800" cy="9906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r-Latn-CS"/>
          </a:p>
        </p:txBody>
      </p:sp>
      <p:sp>
        <p:nvSpPr>
          <p:cNvPr id="7185" name="Text Box 17"/>
          <p:cNvSpPr txBox="1">
            <a:spLocks noChangeArrowheads="1"/>
          </p:cNvSpPr>
          <p:nvPr/>
        </p:nvSpPr>
        <p:spPr bwMode="auto">
          <a:xfrm>
            <a:off x="990600" y="3657600"/>
            <a:ext cx="7467600" cy="2832100"/>
          </a:xfrm>
          <a:prstGeom prst="rect">
            <a:avLst/>
          </a:prstGeom>
          <a:noFill/>
          <a:ln w="9525">
            <a:noFill/>
            <a:miter lim="800000"/>
            <a:headEnd/>
            <a:tailEnd/>
          </a:ln>
        </p:spPr>
        <p:txBody>
          <a:bodyPr>
            <a:spAutoFit/>
          </a:bodyPr>
          <a:lstStyle/>
          <a:p>
            <a:pPr>
              <a:spcBef>
                <a:spcPct val="50000"/>
              </a:spcBef>
              <a:defRPr/>
            </a:pPr>
            <a:r>
              <a:rPr lang="sr-Cyrl-CS" sz="1600" b="1" dirty="0">
                <a:solidFill>
                  <a:srgbClr val="E65D00"/>
                </a:solidFill>
              </a:rPr>
              <a:t>Позитивни ефекти</a:t>
            </a:r>
          </a:p>
          <a:p>
            <a:pPr>
              <a:spcBef>
                <a:spcPct val="50000"/>
              </a:spcBef>
              <a:buFont typeface="Wingdings" pitchFamily="2" charset="2"/>
              <a:buChar char="v"/>
              <a:defRPr/>
            </a:pPr>
            <a:r>
              <a:rPr lang="sr-Cyrl-CS" sz="1600" dirty="0"/>
              <a:t> </a:t>
            </a:r>
            <a:r>
              <a:rPr lang="sr-Cyrl-CS" dirty="0">
                <a:latin typeface="+mj-lt"/>
              </a:rPr>
              <a:t>Задовољнији, мотивисанији ученици који воле да иду у школу</a:t>
            </a:r>
          </a:p>
          <a:p>
            <a:pPr>
              <a:spcBef>
                <a:spcPct val="50000"/>
              </a:spcBef>
              <a:buFont typeface="Wingdings" pitchFamily="2" charset="2"/>
              <a:buChar char="v"/>
              <a:defRPr/>
            </a:pPr>
            <a:r>
              <a:rPr lang="sr-Cyrl-CS" dirty="0">
                <a:latin typeface="+mj-lt"/>
              </a:rPr>
              <a:t> Функционалнија знања</a:t>
            </a:r>
          </a:p>
          <a:p>
            <a:pPr>
              <a:spcBef>
                <a:spcPct val="50000"/>
              </a:spcBef>
              <a:buFont typeface="Wingdings" pitchFamily="2" charset="2"/>
              <a:buChar char="v"/>
              <a:defRPr/>
            </a:pPr>
            <a:r>
              <a:rPr lang="sr-Cyrl-CS" dirty="0">
                <a:latin typeface="+mj-lt"/>
              </a:rPr>
              <a:t> Свеобухватнији развој детета, мање неуспешних ученика</a:t>
            </a:r>
          </a:p>
          <a:p>
            <a:pPr>
              <a:spcBef>
                <a:spcPct val="50000"/>
              </a:spcBef>
              <a:buFont typeface="Wingdings" pitchFamily="2" charset="2"/>
              <a:buChar char="v"/>
              <a:defRPr/>
            </a:pPr>
            <a:r>
              <a:rPr lang="sr-Cyrl-CS" dirty="0">
                <a:latin typeface="+mj-lt"/>
              </a:rPr>
              <a:t> Задовољнији наставници</a:t>
            </a:r>
          </a:p>
          <a:p>
            <a:pPr>
              <a:spcBef>
                <a:spcPct val="50000"/>
              </a:spcBef>
              <a:buFont typeface="Wingdings" pitchFamily="2" charset="2"/>
              <a:buChar char="v"/>
              <a:defRPr/>
            </a:pPr>
            <a:r>
              <a:rPr lang="sr-Cyrl-CS" dirty="0">
                <a:latin typeface="+mj-lt"/>
              </a:rPr>
              <a:t> Већа партиципација родитеља у школи</a:t>
            </a:r>
          </a:p>
          <a:p>
            <a:pPr>
              <a:spcBef>
                <a:spcPct val="50000"/>
              </a:spcBef>
              <a:buFont typeface="Wingdings" pitchFamily="2" charset="2"/>
              <a:buChar char="v"/>
              <a:defRPr/>
            </a:pPr>
            <a:r>
              <a:rPr lang="sr-Cyrl-CS" dirty="0">
                <a:latin typeface="+mj-lt"/>
              </a:rPr>
              <a:t> Боља сарадња свих актера образовања</a:t>
            </a:r>
            <a:endParaRPr lang="en-US" dirty="0">
              <a:latin typeface="+mj-lt"/>
            </a:endParaRPr>
          </a:p>
        </p:txBody>
      </p:sp>
      <p:sp>
        <p:nvSpPr>
          <p:cNvPr id="21" name="Smiley Face 20"/>
          <p:cNvSpPr/>
          <p:nvPr/>
        </p:nvSpPr>
        <p:spPr>
          <a:xfrm>
            <a:off x="4191000" y="1524000"/>
            <a:ext cx="1066800" cy="990600"/>
          </a:xfrm>
          <a:prstGeom prst="smileyFac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Smiley Face 21"/>
          <p:cNvSpPr/>
          <p:nvPr/>
        </p:nvSpPr>
        <p:spPr>
          <a:xfrm>
            <a:off x="6096000" y="1295400"/>
            <a:ext cx="1066800" cy="990600"/>
          </a:xfrm>
          <a:prstGeom prst="smileyFac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Smiley Face 22"/>
          <p:cNvSpPr/>
          <p:nvPr/>
        </p:nvSpPr>
        <p:spPr>
          <a:xfrm>
            <a:off x="762000" y="1219200"/>
            <a:ext cx="1066800" cy="990600"/>
          </a:xfrm>
          <a:prstGeom prst="smileyFac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57200"/>
            <a:ext cx="9144000" cy="5791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77" name="TextBox 8"/>
          <p:cNvSpPr txBox="1">
            <a:spLocks noChangeArrowheads="1"/>
          </p:cNvSpPr>
          <p:nvPr/>
        </p:nvSpPr>
        <p:spPr bwMode="auto">
          <a:xfrm>
            <a:off x="1143000" y="1981200"/>
            <a:ext cx="8001000" cy="3108543"/>
          </a:xfrm>
          <a:prstGeom prst="rect">
            <a:avLst/>
          </a:prstGeom>
          <a:noFill/>
          <a:ln w="9525">
            <a:noFill/>
            <a:miter lim="800000"/>
            <a:headEnd/>
            <a:tailEnd/>
          </a:ln>
        </p:spPr>
        <p:txBody>
          <a:bodyPr wrap="square">
            <a:spAutoFit/>
          </a:bodyPr>
          <a:lstStyle/>
          <a:p>
            <a:r>
              <a:rPr lang="x-none" sz="2800" b="1" dirty="0" smtClean="0"/>
              <a:t>Опис пројекта и методологије</a:t>
            </a:r>
            <a:endParaRPr lang="sr-Latn-CS" sz="2800" b="1" dirty="0"/>
          </a:p>
          <a:p>
            <a:endParaRPr lang="sr-Latn-CS" sz="2800" b="1" dirty="0"/>
          </a:p>
          <a:p>
            <a:r>
              <a:rPr lang="x-none" sz="2800" b="1" dirty="0" smtClean="0"/>
              <a:t>Представе о образовним променама у прошлости</a:t>
            </a:r>
            <a:endParaRPr lang="sr-Latn-CS" sz="2800" b="1" dirty="0"/>
          </a:p>
          <a:p>
            <a:endParaRPr lang="sr-Latn-CS" sz="2800" b="1" dirty="0"/>
          </a:p>
          <a:p>
            <a:r>
              <a:rPr lang="x-none" sz="2800" b="1" dirty="0" smtClean="0"/>
              <a:t>Тестирање сценарија</a:t>
            </a:r>
          </a:p>
          <a:p>
            <a:endParaRPr lang="x-none" sz="2800" b="1" dirty="0" smtClean="0"/>
          </a:p>
          <a:p>
            <a:r>
              <a:rPr lang="x-none" sz="2800" b="1" dirty="0" smtClean="0"/>
              <a:t>Закључци</a:t>
            </a:r>
            <a:endParaRPr lang="en-US" sz="2800" b="1" dirty="0"/>
          </a:p>
        </p:txBody>
      </p:sp>
      <p:grpSp>
        <p:nvGrpSpPr>
          <p:cNvPr id="3" name="Group 17"/>
          <p:cNvGrpSpPr>
            <a:grpSpLocks/>
          </p:cNvGrpSpPr>
          <p:nvPr/>
        </p:nvGrpSpPr>
        <p:grpSpPr bwMode="auto">
          <a:xfrm>
            <a:off x="304800" y="1905000"/>
            <a:ext cx="762000" cy="685800"/>
            <a:chOff x="304800" y="2743200"/>
            <a:chExt cx="762000" cy="685800"/>
          </a:xfrm>
          <a:solidFill>
            <a:schemeClr val="accent6">
              <a:lumMod val="75000"/>
            </a:schemeClr>
          </a:solidFill>
        </p:grpSpPr>
        <p:sp>
          <p:nvSpPr>
            <p:cNvPr id="10" name="Rectangle 9"/>
            <p:cNvSpPr/>
            <p:nvPr/>
          </p:nvSpPr>
          <p:spPr>
            <a:xfrm>
              <a:off x="304800" y="2743200"/>
              <a:ext cx="762000" cy="685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r-Latn-CS" sz="3200" b="1" dirty="0"/>
                <a:t>1</a:t>
              </a:r>
              <a:endParaRPr lang="en-US" sz="3200" b="1" dirty="0"/>
            </a:p>
          </p:txBody>
        </p:sp>
        <p:sp>
          <p:nvSpPr>
            <p:cNvPr id="12" name="Rectangle 11"/>
            <p:cNvSpPr/>
            <p:nvPr/>
          </p:nvSpPr>
          <p:spPr>
            <a:xfrm>
              <a:off x="457200" y="2819400"/>
              <a:ext cx="457200" cy="457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r-Latn-CS" sz="3200" b="1" dirty="0"/>
                <a:t>1</a:t>
              </a:r>
              <a:endParaRPr lang="en-US" sz="3200" b="1" dirty="0"/>
            </a:p>
          </p:txBody>
        </p:sp>
      </p:grpSp>
      <p:grpSp>
        <p:nvGrpSpPr>
          <p:cNvPr id="4" name="Group 18"/>
          <p:cNvGrpSpPr>
            <a:grpSpLocks/>
          </p:cNvGrpSpPr>
          <p:nvPr/>
        </p:nvGrpSpPr>
        <p:grpSpPr bwMode="auto">
          <a:xfrm>
            <a:off x="304800" y="3581400"/>
            <a:ext cx="762000" cy="685800"/>
            <a:chOff x="304800" y="2743200"/>
            <a:chExt cx="762000" cy="685800"/>
          </a:xfrm>
          <a:solidFill>
            <a:schemeClr val="accent6">
              <a:lumMod val="75000"/>
            </a:schemeClr>
          </a:solidFill>
        </p:grpSpPr>
        <p:sp>
          <p:nvSpPr>
            <p:cNvPr id="20" name="Rectangle 19"/>
            <p:cNvSpPr/>
            <p:nvPr/>
          </p:nvSpPr>
          <p:spPr>
            <a:xfrm>
              <a:off x="304800" y="2743200"/>
              <a:ext cx="762000" cy="685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r-Latn-CS" sz="3200" b="1" dirty="0"/>
                <a:t>1</a:t>
              </a:r>
              <a:endParaRPr lang="en-US" sz="3200" b="1" dirty="0"/>
            </a:p>
          </p:txBody>
        </p:sp>
        <p:sp>
          <p:nvSpPr>
            <p:cNvPr id="21" name="Rectangle 20"/>
            <p:cNvSpPr/>
            <p:nvPr/>
          </p:nvSpPr>
          <p:spPr>
            <a:xfrm>
              <a:off x="457200" y="2819400"/>
              <a:ext cx="457200" cy="457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r-Latn-CS" sz="3200" b="1" dirty="0"/>
                <a:t>3</a:t>
              </a:r>
              <a:endParaRPr lang="en-US" sz="3200" b="1" dirty="0"/>
            </a:p>
          </p:txBody>
        </p:sp>
      </p:grpSp>
      <p:grpSp>
        <p:nvGrpSpPr>
          <p:cNvPr id="5" name="Group 17"/>
          <p:cNvGrpSpPr>
            <a:grpSpLocks/>
          </p:cNvGrpSpPr>
          <p:nvPr/>
        </p:nvGrpSpPr>
        <p:grpSpPr bwMode="auto">
          <a:xfrm>
            <a:off x="304800" y="2743200"/>
            <a:ext cx="762000" cy="685800"/>
            <a:chOff x="304800" y="2743200"/>
            <a:chExt cx="762000" cy="685800"/>
          </a:xfrm>
          <a:solidFill>
            <a:schemeClr val="accent6">
              <a:lumMod val="75000"/>
            </a:schemeClr>
          </a:solidFill>
        </p:grpSpPr>
        <p:sp>
          <p:nvSpPr>
            <p:cNvPr id="18" name="Rectangle 17"/>
            <p:cNvSpPr/>
            <p:nvPr/>
          </p:nvSpPr>
          <p:spPr>
            <a:xfrm>
              <a:off x="304800" y="2743200"/>
              <a:ext cx="762000" cy="685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r-Latn-CS" sz="3200" b="1" dirty="0"/>
                <a:t>1</a:t>
              </a:r>
              <a:endParaRPr lang="en-US" sz="3200" b="1" dirty="0"/>
            </a:p>
          </p:txBody>
        </p:sp>
        <p:sp>
          <p:nvSpPr>
            <p:cNvPr id="19" name="Rectangle 18"/>
            <p:cNvSpPr/>
            <p:nvPr/>
          </p:nvSpPr>
          <p:spPr>
            <a:xfrm>
              <a:off x="457200" y="2819400"/>
              <a:ext cx="457200" cy="457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r-Latn-CS" sz="3200" b="1" dirty="0"/>
                <a:t>2</a:t>
              </a:r>
              <a:endParaRPr lang="en-US" sz="3200" b="1" dirty="0"/>
            </a:p>
          </p:txBody>
        </p:sp>
      </p:grpSp>
      <p:cxnSp>
        <p:nvCxnSpPr>
          <p:cNvPr id="22" name="Straight Connector 21"/>
          <p:cNvCxnSpPr/>
          <p:nvPr/>
        </p:nvCxnSpPr>
        <p:spPr>
          <a:xfrm>
            <a:off x="0" y="457200"/>
            <a:ext cx="91440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Picture 24" descr="logo Instituta.bmp"/>
          <p:cNvPicPr>
            <a:picLocks noChangeAspect="1"/>
          </p:cNvPicPr>
          <p:nvPr/>
        </p:nvPicPr>
        <p:blipFill>
          <a:blip r:embed="rId2">
            <a:clrChange>
              <a:clrFrom>
                <a:srgbClr val="FFFFFF"/>
              </a:clrFrom>
              <a:clrTo>
                <a:srgbClr val="FFFFFF">
                  <a:alpha val="0"/>
                </a:srgbClr>
              </a:clrTo>
            </a:clrChange>
          </a:blip>
          <a:stretch>
            <a:fillRect/>
          </a:stretch>
        </p:blipFill>
        <p:spPr>
          <a:xfrm>
            <a:off x="7732643" y="5181600"/>
            <a:ext cx="1411357" cy="1066800"/>
          </a:xfrm>
          <a:prstGeom prst="rect">
            <a:avLst/>
          </a:prstGeom>
        </p:spPr>
      </p:pic>
      <p:grpSp>
        <p:nvGrpSpPr>
          <p:cNvPr id="26" name="Group 18"/>
          <p:cNvGrpSpPr>
            <a:grpSpLocks/>
          </p:cNvGrpSpPr>
          <p:nvPr/>
        </p:nvGrpSpPr>
        <p:grpSpPr bwMode="auto">
          <a:xfrm>
            <a:off x="304800" y="4419600"/>
            <a:ext cx="762000" cy="685800"/>
            <a:chOff x="304800" y="2743200"/>
            <a:chExt cx="762000" cy="685800"/>
          </a:xfrm>
          <a:solidFill>
            <a:schemeClr val="accent6">
              <a:lumMod val="75000"/>
            </a:schemeClr>
          </a:solidFill>
        </p:grpSpPr>
        <p:sp>
          <p:nvSpPr>
            <p:cNvPr id="27" name="Rectangle 26"/>
            <p:cNvSpPr/>
            <p:nvPr/>
          </p:nvSpPr>
          <p:spPr>
            <a:xfrm>
              <a:off x="304800" y="2743200"/>
              <a:ext cx="762000" cy="685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r-Latn-CS" sz="3200" b="1" dirty="0"/>
                <a:t>1</a:t>
              </a:r>
              <a:endParaRPr lang="en-US" sz="3200" b="1" dirty="0"/>
            </a:p>
          </p:txBody>
        </p:sp>
        <p:sp>
          <p:nvSpPr>
            <p:cNvPr id="28" name="Rectangle 27"/>
            <p:cNvSpPr/>
            <p:nvPr/>
          </p:nvSpPr>
          <p:spPr>
            <a:xfrm>
              <a:off x="457200" y="2819400"/>
              <a:ext cx="457200" cy="457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x-none" sz="3200" b="1" dirty="0" smtClean="0"/>
                <a:t>4</a:t>
              </a:r>
              <a:endParaRPr lang="en-US" sz="3200" b="1" dirty="0"/>
            </a:p>
          </p:txBody>
        </p:sp>
      </p:grpSp>
      <p:sp>
        <p:nvSpPr>
          <p:cNvPr id="29" name="Rectangle 28"/>
          <p:cNvSpPr/>
          <p:nvPr/>
        </p:nvSpPr>
        <p:spPr>
          <a:xfrm>
            <a:off x="0" y="6324600"/>
            <a:ext cx="91440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b="1" dirty="0" smtClean="0">
                <a:solidFill>
                  <a:schemeClr val="bg1">
                    <a:lumMod val="50000"/>
                  </a:schemeClr>
                </a:solidFill>
              </a:rPr>
              <a:t>Medija centar, 21. jun 2011. </a:t>
            </a:r>
            <a:endParaRPr lang="en-US" dirty="0">
              <a:solidFill>
                <a:schemeClr val="bg1">
                  <a:lumMod val="50000"/>
                </a:schemeClr>
              </a:solidFill>
            </a:endParaRPr>
          </a:p>
        </p:txBody>
      </p:sp>
      <p:cxnSp>
        <p:nvCxnSpPr>
          <p:cNvPr id="30" name="Straight Connector 29"/>
          <p:cNvCxnSpPr/>
          <p:nvPr/>
        </p:nvCxnSpPr>
        <p:spPr>
          <a:xfrm>
            <a:off x="0" y="6248400"/>
            <a:ext cx="91440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fontScale="90000"/>
          </a:bodyPr>
          <a:lstStyle/>
          <a:p>
            <a:pPr eaLnBrk="1" hangingPunct="1"/>
            <a:r>
              <a:rPr lang="sr-Cyrl-CS" sz="3600" b="1" smtClean="0">
                <a:solidFill>
                  <a:srgbClr val="E46C0A"/>
                </a:solidFill>
              </a:rPr>
              <a:t>Противречност- по чијој мери је школа заправо</a:t>
            </a:r>
            <a:r>
              <a:rPr lang="sr-Latn-CS" sz="3600" b="1" smtClean="0">
                <a:solidFill>
                  <a:srgbClr val="E46C0A"/>
                </a:solidFill>
              </a:rPr>
              <a:t>?</a:t>
            </a:r>
          </a:p>
        </p:txBody>
      </p:sp>
      <p:grpSp>
        <p:nvGrpSpPr>
          <p:cNvPr id="2" name="Group 3"/>
          <p:cNvGrpSpPr>
            <a:grpSpLocks/>
          </p:cNvGrpSpPr>
          <p:nvPr/>
        </p:nvGrpSpPr>
        <p:grpSpPr bwMode="auto">
          <a:xfrm>
            <a:off x="3124200" y="1676400"/>
            <a:ext cx="1905000" cy="1295400"/>
            <a:chOff x="1828800" y="4190999"/>
            <a:chExt cx="1905000" cy="1225467"/>
          </a:xfrm>
        </p:grpSpPr>
        <p:sp>
          <p:nvSpPr>
            <p:cNvPr id="5" name="Oval 4"/>
            <p:cNvSpPr/>
            <p:nvPr/>
          </p:nvSpPr>
          <p:spPr>
            <a:xfrm>
              <a:off x="2209800" y="4190999"/>
              <a:ext cx="1066800" cy="10092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r-Latn-CS"/>
            </a:p>
          </p:txBody>
        </p:sp>
        <p:sp>
          <p:nvSpPr>
            <p:cNvPr id="8210" name="TextBox 5"/>
            <p:cNvSpPr txBox="1">
              <a:spLocks noChangeArrowheads="1"/>
            </p:cNvSpPr>
            <p:nvPr/>
          </p:nvSpPr>
          <p:spPr bwMode="auto">
            <a:xfrm>
              <a:off x="1828800" y="5128121"/>
              <a:ext cx="1905000" cy="288345"/>
            </a:xfrm>
            <a:prstGeom prst="rect">
              <a:avLst/>
            </a:prstGeom>
            <a:noFill/>
            <a:ln w="9525">
              <a:noFill/>
              <a:miter lim="800000"/>
              <a:headEnd/>
              <a:tailEnd/>
            </a:ln>
          </p:spPr>
          <p:txBody>
            <a:bodyPr>
              <a:spAutoFit/>
            </a:bodyPr>
            <a:lstStyle/>
            <a:p>
              <a:pPr algn="ctr"/>
              <a:endParaRPr lang="sr-Latn-CS" sz="1400" b="1">
                <a:latin typeface="Calibri" pitchFamily="34" charset="0"/>
              </a:endParaRPr>
            </a:p>
          </p:txBody>
        </p:sp>
      </p:grpSp>
      <p:grpSp>
        <p:nvGrpSpPr>
          <p:cNvPr id="3" name="Group 6"/>
          <p:cNvGrpSpPr>
            <a:grpSpLocks/>
          </p:cNvGrpSpPr>
          <p:nvPr/>
        </p:nvGrpSpPr>
        <p:grpSpPr bwMode="auto">
          <a:xfrm>
            <a:off x="5257800" y="1828800"/>
            <a:ext cx="1905000" cy="1374775"/>
            <a:chOff x="3657600" y="4800600"/>
            <a:chExt cx="1905000" cy="1374008"/>
          </a:xfrm>
        </p:grpSpPr>
        <p:sp>
          <p:nvSpPr>
            <p:cNvPr id="8" name="Oval 7"/>
            <p:cNvSpPr/>
            <p:nvPr/>
          </p:nvSpPr>
          <p:spPr>
            <a:xfrm>
              <a:off x="4038600" y="4800600"/>
              <a:ext cx="1066800" cy="99004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r-Latn-CS"/>
            </a:p>
          </p:txBody>
        </p:sp>
        <p:sp>
          <p:nvSpPr>
            <p:cNvPr id="8202" name="TextBox 8"/>
            <p:cNvSpPr txBox="1">
              <a:spLocks noChangeArrowheads="1"/>
            </p:cNvSpPr>
            <p:nvPr/>
          </p:nvSpPr>
          <p:spPr bwMode="auto">
            <a:xfrm>
              <a:off x="3657600" y="5866805"/>
              <a:ext cx="1905000" cy="307803"/>
            </a:xfrm>
            <a:prstGeom prst="rect">
              <a:avLst/>
            </a:prstGeom>
            <a:noFill/>
            <a:ln w="9525">
              <a:noFill/>
              <a:miter lim="800000"/>
              <a:headEnd/>
              <a:tailEnd/>
            </a:ln>
          </p:spPr>
          <p:txBody>
            <a:bodyPr>
              <a:spAutoFit/>
            </a:bodyPr>
            <a:lstStyle/>
            <a:p>
              <a:pPr algn="ctr">
                <a:defRPr/>
              </a:pPr>
              <a:endParaRPr lang="sr-Latn-CS" sz="1400" b="1" dirty="0">
                <a:latin typeface="+mj-lt"/>
              </a:endParaRPr>
            </a:p>
          </p:txBody>
        </p:sp>
      </p:grpSp>
      <p:grpSp>
        <p:nvGrpSpPr>
          <p:cNvPr id="4" name="Group 9"/>
          <p:cNvGrpSpPr>
            <a:grpSpLocks/>
          </p:cNvGrpSpPr>
          <p:nvPr/>
        </p:nvGrpSpPr>
        <p:grpSpPr bwMode="auto">
          <a:xfrm>
            <a:off x="762000" y="1752600"/>
            <a:ext cx="1905000" cy="1584325"/>
            <a:chOff x="3657600" y="3273623"/>
            <a:chExt cx="1905000" cy="1584097"/>
          </a:xfrm>
        </p:grpSpPr>
        <p:sp>
          <p:nvSpPr>
            <p:cNvPr id="11" name="Oval 10"/>
            <p:cNvSpPr/>
            <p:nvPr/>
          </p:nvSpPr>
          <p:spPr>
            <a:xfrm>
              <a:off x="4114800" y="3273623"/>
              <a:ext cx="1066800" cy="99045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r-Latn-CS"/>
            </a:p>
          </p:txBody>
        </p:sp>
        <p:sp>
          <p:nvSpPr>
            <p:cNvPr id="8206" name="TextBox 11"/>
            <p:cNvSpPr txBox="1">
              <a:spLocks noChangeArrowheads="1"/>
            </p:cNvSpPr>
            <p:nvPr/>
          </p:nvSpPr>
          <p:spPr bwMode="auto">
            <a:xfrm>
              <a:off x="3657600" y="4340269"/>
              <a:ext cx="1905000" cy="517451"/>
            </a:xfrm>
            <a:prstGeom prst="rect">
              <a:avLst/>
            </a:prstGeom>
            <a:noFill/>
            <a:ln w="9525">
              <a:noFill/>
              <a:miter lim="800000"/>
              <a:headEnd/>
              <a:tailEnd/>
            </a:ln>
          </p:spPr>
          <p:txBody>
            <a:bodyPr>
              <a:spAutoFit/>
            </a:bodyPr>
            <a:lstStyle/>
            <a:p>
              <a:pPr algn="ctr"/>
              <a:r>
                <a:rPr lang="sr-Cyrl-CS" sz="1400" b="1">
                  <a:latin typeface="Calibri" pitchFamily="34" charset="0"/>
                </a:rPr>
                <a:t>Инклузивно образовање</a:t>
              </a:r>
              <a:endParaRPr lang="sr-Latn-CS" sz="1400" b="1">
                <a:latin typeface="Calibri" pitchFamily="34" charset="0"/>
              </a:endParaRPr>
            </a:p>
          </p:txBody>
        </p:sp>
      </p:grpSp>
      <p:sp>
        <p:nvSpPr>
          <p:cNvPr id="14" name="Smiley Face 13"/>
          <p:cNvSpPr/>
          <p:nvPr/>
        </p:nvSpPr>
        <p:spPr>
          <a:xfrm>
            <a:off x="3505200" y="1676400"/>
            <a:ext cx="1066800" cy="1066800"/>
          </a:xfrm>
          <a:prstGeom prst="smileyFace">
            <a:avLst>
              <a:gd name="adj" fmla="val -4653"/>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r-Latn-CS"/>
          </a:p>
        </p:txBody>
      </p:sp>
      <p:sp>
        <p:nvSpPr>
          <p:cNvPr id="13" name="Smiley Face 12"/>
          <p:cNvSpPr/>
          <p:nvPr/>
        </p:nvSpPr>
        <p:spPr>
          <a:xfrm>
            <a:off x="1219200" y="1752600"/>
            <a:ext cx="1066800" cy="990600"/>
          </a:xfrm>
          <a:prstGeom prst="smileyFace">
            <a:avLst>
              <a:gd name="adj" fmla="val -4653"/>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r-Latn-CS"/>
          </a:p>
        </p:txBody>
      </p:sp>
      <p:sp>
        <p:nvSpPr>
          <p:cNvPr id="18" name="Smiley Face 17"/>
          <p:cNvSpPr/>
          <p:nvPr/>
        </p:nvSpPr>
        <p:spPr>
          <a:xfrm>
            <a:off x="5638800" y="1828800"/>
            <a:ext cx="1066800" cy="990600"/>
          </a:xfrm>
          <a:prstGeom prst="smileyFace">
            <a:avLst>
              <a:gd name="adj" fmla="val -4653"/>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r-Latn-CS" dirty="0"/>
          </a:p>
        </p:txBody>
      </p:sp>
      <p:sp>
        <p:nvSpPr>
          <p:cNvPr id="19" name="TextBox 18"/>
          <p:cNvSpPr txBox="1"/>
          <p:nvPr/>
        </p:nvSpPr>
        <p:spPr>
          <a:xfrm>
            <a:off x="990600" y="3733800"/>
            <a:ext cx="8153400" cy="3662541"/>
          </a:xfrm>
          <a:prstGeom prst="rect">
            <a:avLst/>
          </a:prstGeom>
          <a:noFill/>
        </p:spPr>
        <p:txBody>
          <a:bodyPr>
            <a:spAutoFit/>
          </a:bodyPr>
          <a:lstStyle/>
          <a:p>
            <a:pPr marL="342900" indent="-342900"/>
            <a:endParaRPr lang="sr-Cyrl-CS" sz="1600" b="1" dirty="0">
              <a:solidFill>
                <a:srgbClr val="E65D00"/>
              </a:solidFill>
            </a:endParaRPr>
          </a:p>
          <a:p>
            <a:pPr marL="342900" indent="-342900">
              <a:buFont typeface="Wingdings" pitchFamily="2" charset="2"/>
              <a:buChar char="v"/>
            </a:pPr>
            <a:r>
              <a:rPr lang="sr-Cyrl-CS" dirty="0">
                <a:latin typeface="Calibri" pitchFamily="34" charset="0"/>
              </a:rPr>
              <a:t>Недовољна припремљеност, несигурност и страх наставника од </a:t>
            </a:r>
            <a:r>
              <a:rPr lang="en-US" dirty="0">
                <a:latin typeface="Calibri" pitchFamily="34" charset="0"/>
              </a:rPr>
              <a:t> </a:t>
            </a:r>
            <a:r>
              <a:rPr lang="sr-Cyrl-CS" dirty="0">
                <a:latin typeface="Calibri" pitchFamily="34" charset="0"/>
              </a:rPr>
              <a:t>инклузије</a:t>
            </a:r>
          </a:p>
          <a:p>
            <a:pPr marL="342900" indent="-342900">
              <a:buFont typeface="Wingdings" pitchFamily="2" charset="2"/>
              <a:buChar char="v"/>
            </a:pPr>
            <a:r>
              <a:rPr lang="sr-Cyrl-CS" dirty="0">
                <a:latin typeface="Calibri" pitchFamily="34" charset="0"/>
              </a:rPr>
              <a:t>Бојазан да дец</a:t>
            </a:r>
            <a:r>
              <a:rPr lang="sr-Latn-CS" dirty="0">
                <a:latin typeface="Calibri" pitchFamily="34" charset="0"/>
              </a:rPr>
              <a:t>a</a:t>
            </a:r>
            <a:r>
              <a:rPr lang="sr-Cyrl-CS" dirty="0">
                <a:latin typeface="Calibri" pitchFamily="34" charset="0"/>
              </a:rPr>
              <a:t> са тешкоћама у развоју неће бити прихваћена</a:t>
            </a:r>
          </a:p>
          <a:p>
            <a:pPr marL="342900" indent="-342900">
              <a:buFont typeface="Wingdings" pitchFamily="2" charset="2"/>
              <a:buChar char="v"/>
            </a:pPr>
            <a:r>
              <a:rPr lang="sr-Cyrl-CS" dirty="0">
                <a:latin typeface="Calibri" pitchFamily="34" charset="0"/>
              </a:rPr>
              <a:t>Деца нису довољно зрела да процене шта им је потребно, да праве избор, да учествују у планирању</a:t>
            </a:r>
            <a:endParaRPr lang="sr-Cyrl-CS" dirty="0"/>
          </a:p>
          <a:p>
            <a:pPr marL="342900" indent="-342900">
              <a:buFont typeface="Wingdings" pitchFamily="2" charset="2"/>
              <a:buChar char="v"/>
            </a:pPr>
            <a:r>
              <a:rPr lang="sr-Cyrl-CS" dirty="0">
                <a:latin typeface="+mj-lt"/>
              </a:rPr>
              <a:t>Недефинисани општи стандарди знања и постигнућа</a:t>
            </a:r>
          </a:p>
          <a:p>
            <a:pPr marL="342900" indent="-342900">
              <a:buFont typeface="Wingdings" pitchFamily="2" charset="2"/>
              <a:buChar char="v"/>
            </a:pPr>
            <a:r>
              <a:rPr lang="sr-Cyrl-CS" dirty="0">
                <a:latin typeface="+mj-lt"/>
              </a:rPr>
              <a:t>Идеалистички, удаљен од постојеће праксе</a:t>
            </a:r>
          </a:p>
          <a:p>
            <a:pPr marL="342900" indent="-342900">
              <a:buFont typeface="Wingdings" pitchFamily="2" charset="2"/>
              <a:buChar char="v"/>
            </a:pPr>
            <a:r>
              <a:rPr lang="sr-Cyrl-CS" dirty="0">
                <a:latin typeface="+mj-lt"/>
              </a:rPr>
              <a:t>Захтева крупне системске промене</a:t>
            </a:r>
          </a:p>
          <a:p>
            <a:pPr marL="342900" indent="-342900">
              <a:buFont typeface="Wingdings" pitchFamily="2" charset="2"/>
              <a:buChar char="v"/>
            </a:pPr>
            <a:endParaRPr lang="sr-Cyrl-CS" dirty="0"/>
          </a:p>
          <a:p>
            <a:pPr marL="342900" indent="-342900"/>
            <a:endParaRPr lang="sr-Cyrl-CS" dirty="0">
              <a:latin typeface="Calibri" pitchFamily="34" charset="0"/>
            </a:endParaRPr>
          </a:p>
          <a:p>
            <a:pPr marL="342900" indent="-342900">
              <a:buFont typeface="Wingdings" pitchFamily="2" charset="2"/>
              <a:buChar char="v"/>
            </a:pPr>
            <a:endParaRPr lang="sr-Latn-CS" dirty="0">
              <a:latin typeface="Calibri" pitchFamily="34" charset="0"/>
            </a:endParaRPr>
          </a:p>
          <a:p>
            <a:pPr marL="342900" indent="-342900">
              <a:buFont typeface="Wingdings" pitchFamily="2" charset="2"/>
              <a:buChar char="v"/>
            </a:pPr>
            <a:endParaRPr lang="sr-Cyrl-CS" dirty="0"/>
          </a:p>
          <a:p>
            <a:pPr marL="342900" indent="-342900">
              <a:buFont typeface="Wingdings" pitchFamily="2" charset="2"/>
              <a:buChar char="v"/>
            </a:pPr>
            <a:endParaRPr lang="en-US" dirty="0"/>
          </a:p>
        </p:txBody>
      </p:sp>
      <p:sp>
        <p:nvSpPr>
          <p:cNvPr id="38" name="Smiley Face 37"/>
          <p:cNvSpPr/>
          <p:nvPr/>
        </p:nvSpPr>
        <p:spPr>
          <a:xfrm>
            <a:off x="7467600" y="1752600"/>
            <a:ext cx="1066800" cy="990600"/>
          </a:xfrm>
          <a:prstGeom prst="smileyFace">
            <a:avLst>
              <a:gd name="adj" fmla="val -465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CS"/>
          </a:p>
        </p:txBody>
      </p:sp>
      <p:sp>
        <p:nvSpPr>
          <p:cNvPr id="39" name="TextBox 38"/>
          <p:cNvSpPr txBox="1"/>
          <p:nvPr/>
        </p:nvSpPr>
        <p:spPr>
          <a:xfrm>
            <a:off x="7391400" y="2743200"/>
            <a:ext cx="1727200" cy="517525"/>
          </a:xfrm>
          <a:prstGeom prst="rect">
            <a:avLst/>
          </a:prstGeom>
          <a:noFill/>
        </p:spPr>
        <p:txBody>
          <a:bodyPr>
            <a:spAutoFit/>
          </a:bodyPr>
          <a:lstStyle/>
          <a:p>
            <a:r>
              <a:rPr lang="sr-Cyrl-CS" sz="1400" b="1">
                <a:latin typeface="Calibri" pitchFamily="34" charset="0"/>
              </a:rPr>
              <a:t>    Утопија</a:t>
            </a:r>
            <a:endParaRPr lang="sr-Latn-CS" sz="1400" b="1">
              <a:latin typeface="Calibri" pitchFamily="34" charset="0"/>
            </a:endParaRPr>
          </a:p>
          <a:p>
            <a:endParaRPr lang="sr-Latn-CS" sz="1400" b="1">
              <a:latin typeface="Calibri" pitchFamily="34" charset="0"/>
            </a:endParaRPr>
          </a:p>
        </p:txBody>
      </p:sp>
      <p:sp>
        <p:nvSpPr>
          <p:cNvPr id="8212" name="Text Box 20"/>
          <p:cNvSpPr txBox="1">
            <a:spLocks noChangeArrowheads="1"/>
          </p:cNvSpPr>
          <p:nvPr/>
        </p:nvSpPr>
        <p:spPr bwMode="auto">
          <a:xfrm>
            <a:off x="3048000" y="2743200"/>
            <a:ext cx="1905000" cy="517525"/>
          </a:xfrm>
          <a:prstGeom prst="rect">
            <a:avLst/>
          </a:prstGeom>
          <a:noFill/>
          <a:ln w="9525">
            <a:noFill/>
            <a:miter lim="800000"/>
            <a:headEnd/>
            <a:tailEnd/>
          </a:ln>
          <a:effectLst/>
        </p:spPr>
        <p:txBody>
          <a:bodyPr>
            <a:spAutoFit/>
          </a:bodyPr>
          <a:lstStyle/>
          <a:p>
            <a:pPr algn="ctr"/>
            <a:r>
              <a:rPr lang="sr-Cyrl-CS" sz="1400" b="1">
                <a:latin typeface="Calibri" pitchFamily="34" charset="0"/>
              </a:rPr>
              <a:t>Партиципација ученика</a:t>
            </a:r>
            <a:endParaRPr lang="en-US" sz="1400" b="1">
              <a:latin typeface="Calibri" pitchFamily="34" charset="0"/>
            </a:endParaRPr>
          </a:p>
        </p:txBody>
      </p:sp>
      <p:sp>
        <p:nvSpPr>
          <p:cNvPr id="8213" name="Text Box 21"/>
          <p:cNvSpPr txBox="1">
            <a:spLocks noChangeArrowheads="1"/>
          </p:cNvSpPr>
          <p:nvPr/>
        </p:nvSpPr>
        <p:spPr bwMode="auto">
          <a:xfrm>
            <a:off x="5622925" y="2819400"/>
            <a:ext cx="1387475" cy="792163"/>
          </a:xfrm>
          <a:prstGeom prst="rect">
            <a:avLst/>
          </a:prstGeom>
          <a:noFill/>
          <a:ln w="9525">
            <a:noFill/>
            <a:miter lim="800000"/>
            <a:headEnd/>
            <a:tailEnd/>
          </a:ln>
          <a:effectLst/>
        </p:spPr>
        <p:txBody>
          <a:bodyPr>
            <a:spAutoFit/>
          </a:bodyPr>
          <a:lstStyle/>
          <a:p>
            <a:r>
              <a:rPr lang="sr-Cyrl-CS" sz="1400" b="1">
                <a:latin typeface="Calibri" pitchFamily="34" charset="0"/>
              </a:rPr>
              <a:t>Смањење</a:t>
            </a:r>
          </a:p>
          <a:p>
            <a:r>
              <a:rPr lang="sr-Cyrl-CS" sz="1400" b="1">
                <a:latin typeface="Calibri" pitchFamily="34" charset="0"/>
              </a:rPr>
              <a:t> квалитета</a:t>
            </a:r>
            <a:endParaRPr lang="sr-Latn-CS" sz="1400" b="1">
              <a:latin typeface="Calibri" pitchFamily="34" charset="0"/>
            </a:endParaRPr>
          </a:p>
          <a:p>
            <a:endParaRPr lang="en-US"/>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381000"/>
            <a:ext cx="6858000" cy="646113"/>
          </a:xfrm>
          <a:prstGeom prst="rect">
            <a:avLst/>
          </a:prstGeom>
          <a:noFill/>
        </p:spPr>
        <p:txBody>
          <a:bodyPr>
            <a:spAutoFit/>
          </a:bodyPr>
          <a:lstStyle/>
          <a:p>
            <a:pPr algn="ctr">
              <a:defRPr/>
            </a:pPr>
            <a:r>
              <a:rPr lang="sr-Cyrl-CS" sz="3600" b="1" dirty="0">
                <a:solidFill>
                  <a:srgbClr val="E65D00"/>
                </a:solidFill>
                <a:latin typeface="+mj-lt"/>
              </a:rPr>
              <a:t>Кључне препреке</a:t>
            </a:r>
            <a:endParaRPr lang="sr-Latn-CS" sz="3600" b="1" dirty="0">
              <a:solidFill>
                <a:srgbClr val="E65D00"/>
              </a:solidFill>
              <a:latin typeface="+mj-lt"/>
            </a:endParaRPr>
          </a:p>
        </p:txBody>
      </p:sp>
      <p:sp>
        <p:nvSpPr>
          <p:cNvPr id="9219" name="TextBox 2"/>
          <p:cNvSpPr txBox="1">
            <a:spLocks noChangeArrowheads="1"/>
          </p:cNvSpPr>
          <p:nvPr/>
        </p:nvSpPr>
        <p:spPr bwMode="auto">
          <a:xfrm>
            <a:off x="228600" y="1219200"/>
            <a:ext cx="8458200" cy="6740525"/>
          </a:xfrm>
          <a:prstGeom prst="rect">
            <a:avLst/>
          </a:prstGeom>
          <a:noFill/>
          <a:ln w="9525">
            <a:noFill/>
            <a:miter lim="800000"/>
            <a:headEnd/>
            <a:tailEnd/>
          </a:ln>
        </p:spPr>
        <p:txBody>
          <a:bodyPr>
            <a:spAutoFit/>
          </a:bodyPr>
          <a:lstStyle/>
          <a:p>
            <a:endParaRPr lang="sr-Cyrl-CS" dirty="0"/>
          </a:p>
          <a:p>
            <a:endParaRPr lang="sr-Cyrl-CS" dirty="0"/>
          </a:p>
          <a:p>
            <a:endParaRPr lang="sr-Cyrl-CS" dirty="0"/>
          </a:p>
          <a:p>
            <a:endParaRPr lang="sr-Cyrl-CS" dirty="0"/>
          </a:p>
          <a:p>
            <a:endParaRPr lang="sr-Cyrl-CS" dirty="0"/>
          </a:p>
          <a:p>
            <a:endParaRPr lang="sr-Cyrl-CS" dirty="0"/>
          </a:p>
          <a:p>
            <a:endParaRPr lang="sr-Cyrl-CS" dirty="0"/>
          </a:p>
          <a:p>
            <a:endParaRPr lang="sr-Cyrl-CS" dirty="0"/>
          </a:p>
          <a:p>
            <a:endParaRPr lang="sr-Cyrl-CS" dirty="0"/>
          </a:p>
          <a:p>
            <a:endParaRPr lang="sr-Cyrl-CS" dirty="0"/>
          </a:p>
          <a:p>
            <a:r>
              <a:rPr lang="sr-Cyrl-CS" dirty="0"/>
              <a:t>                                                                Недовољна компетентност наставника</a:t>
            </a:r>
          </a:p>
          <a:p>
            <a:endParaRPr lang="sr-Cyrl-CS" dirty="0"/>
          </a:p>
          <a:p>
            <a:endParaRPr lang="sr-Cyrl-CS" dirty="0"/>
          </a:p>
          <a:p>
            <a:endParaRPr lang="sr-Cyrl-CS" dirty="0"/>
          </a:p>
          <a:p>
            <a:endParaRPr lang="sr-Cyrl-CS" dirty="0"/>
          </a:p>
          <a:p>
            <a:endParaRPr lang="sr-Cyrl-CS" dirty="0"/>
          </a:p>
          <a:p>
            <a:endParaRPr lang="sr-Cyrl-CS" dirty="0"/>
          </a:p>
          <a:p>
            <a:endParaRPr lang="sr-Cyrl-CS" dirty="0"/>
          </a:p>
          <a:p>
            <a:r>
              <a:rPr lang="sr-Cyrl-CS" dirty="0"/>
              <a:t>           Неадекватни услови у школама, недовољна подршка наставницима</a:t>
            </a:r>
          </a:p>
          <a:p>
            <a:endParaRPr lang="sr-Cyrl-CS" dirty="0"/>
          </a:p>
          <a:p>
            <a:endParaRPr lang="sr-Cyrl-CS" dirty="0"/>
          </a:p>
          <a:p>
            <a:endParaRPr lang="sr-Cyrl-CS" dirty="0"/>
          </a:p>
          <a:p>
            <a:endParaRPr lang="sr-Cyrl-CS" dirty="0"/>
          </a:p>
          <a:p>
            <a:endParaRPr lang="sr-Latn-CS" dirty="0"/>
          </a:p>
        </p:txBody>
      </p:sp>
      <p:sp>
        <p:nvSpPr>
          <p:cNvPr id="6" name="Cloud Callout 5"/>
          <p:cNvSpPr/>
          <p:nvPr/>
        </p:nvSpPr>
        <p:spPr>
          <a:xfrm>
            <a:off x="5410200" y="1524000"/>
            <a:ext cx="3352800" cy="19812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r-Cyrl-CS" dirty="0"/>
              <a:t>„</a:t>
            </a:r>
            <a:r>
              <a:rPr lang="sr-Cyrl-CS" sz="1200" i="1" dirty="0"/>
              <a:t>Мислим да је овај сценарио остварив под условом да се тотално промени систем иницијалног образовања наставника... са оваквим наставним кадром, оваква визија школе не може да се оствари</a:t>
            </a:r>
            <a:r>
              <a:rPr lang="sr-Cyrl-CS" sz="1200" dirty="0"/>
              <a:t>“</a:t>
            </a:r>
            <a:r>
              <a:rPr lang="sr-Cyrl-CS" sz="1200" i="1" dirty="0"/>
              <a:t> –  </a:t>
            </a:r>
            <a:r>
              <a:rPr lang="sr-Cyrl-CS" sz="1200" dirty="0"/>
              <a:t>представник групе експерата</a:t>
            </a:r>
            <a:endParaRPr lang="sr-Latn-CS" sz="1200" dirty="0"/>
          </a:p>
        </p:txBody>
      </p:sp>
      <p:sp>
        <p:nvSpPr>
          <p:cNvPr id="8" name="Flowchart: Extract 7"/>
          <p:cNvSpPr/>
          <p:nvPr/>
        </p:nvSpPr>
        <p:spPr>
          <a:xfrm>
            <a:off x="152400" y="1676400"/>
            <a:ext cx="3200400" cy="2590800"/>
          </a:xfrm>
          <a:prstGeom prst="flowChartExtract">
            <a:avLst/>
          </a:prstGeom>
          <a:solidFill>
            <a:srgbClr val="E65D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r-Cyrl-CS" sz="1200" i="1" dirty="0"/>
              <a:t>Овај сценарио не би заживео код нас ни за двеста година. Нисмо ми цивилизован народ</a:t>
            </a:r>
            <a:r>
              <a:rPr lang="sr-Cyrl-CS" sz="1200" dirty="0"/>
              <a:t>“</a:t>
            </a:r>
            <a:r>
              <a:rPr lang="sr-Cyrl-CS" sz="1200" i="1" dirty="0"/>
              <a:t> –</a:t>
            </a:r>
            <a:r>
              <a:rPr lang="sr-Cyrl-CS" sz="1200" dirty="0"/>
              <a:t> представник групе родитеља</a:t>
            </a:r>
            <a:endParaRPr lang="sr-Latn-CS" sz="1200" dirty="0"/>
          </a:p>
        </p:txBody>
      </p:sp>
      <p:sp>
        <p:nvSpPr>
          <p:cNvPr id="10" name="Rectangular Callout 9"/>
          <p:cNvSpPr/>
          <p:nvPr/>
        </p:nvSpPr>
        <p:spPr>
          <a:xfrm>
            <a:off x="1371600" y="4724400"/>
            <a:ext cx="6019800" cy="1295400"/>
          </a:xfrm>
          <a:prstGeom prst="wedgeRectCallou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r-Cyrl-CS" dirty="0">
                <a:solidFill>
                  <a:schemeClr val="tx1"/>
                </a:solidFill>
              </a:rPr>
              <a:t>„</a:t>
            </a:r>
            <a:r>
              <a:rPr lang="sr-Cyrl-CS" i="1" dirty="0">
                <a:solidFill>
                  <a:schemeClr val="tx1"/>
                </a:solidFill>
              </a:rPr>
              <a:t>Ја мислим да бих се ја морала исцепати на 28 комада. Онај ко је у учионици зна да је овакав сценарио немогућ са великим бројем деце у одељењу“ – </a:t>
            </a:r>
            <a:r>
              <a:rPr lang="sr-Cyrl-CS" dirty="0">
                <a:solidFill>
                  <a:schemeClr val="tx1"/>
                </a:solidFill>
              </a:rPr>
              <a:t>представник групе наставника.</a:t>
            </a:r>
            <a:endParaRPr lang="sr-Latn-CS" dirty="0">
              <a:solidFill>
                <a:schemeClr val="tx1"/>
              </a:solidFill>
            </a:endParaRPr>
          </a:p>
        </p:txBody>
      </p:sp>
      <p:sp>
        <p:nvSpPr>
          <p:cNvPr id="9223" name="TextBox 10"/>
          <p:cNvSpPr txBox="1">
            <a:spLocks noChangeArrowheads="1"/>
          </p:cNvSpPr>
          <p:nvPr/>
        </p:nvSpPr>
        <p:spPr bwMode="auto">
          <a:xfrm>
            <a:off x="228600" y="1371600"/>
            <a:ext cx="5486400" cy="369888"/>
          </a:xfrm>
          <a:prstGeom prst="rect">
            <a:avLst/>
          </a:prstGeom>
          <a:noFill/>
          <a:ln w="9525">
            <a:noFill/>
            <a:miter lim="800000"/>
            <a:headEnd/>
            <a:tailEnd/>
          </a:ln>
        </p:spPr>
        <p:txBody>
          <a:bodyPr>
            <a:spAutoFit/>
          </a:bodyPr>
          <a:lstStyle/>
          <a:p>
            <a:r>
              <a:rPr lang="sr-Cyrl-CS"/>
              <a:t>Устаљена уверења и пракса у образовању</a:t>
            </a:r>
            <a:endParaRPr lang="sr-Latn-CS"/>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228600"/>
            <a:ext cx="7162800" cy="946150"/>
          </a:xfrm>
          <a:prstGeom prst="rect">
            <a:avLst/>
          </a:prstGeom>
          <a:noFill/>
        </p:spPr>
        <p:txBody>
          <a:bodyPr>
            <a:spAutoFit/>
          </a:bodyPr>
          <a:lstStyle/>
          <a:p>
            <a:pPr algn="ctr"/>
            <a:r>
              <a:rPr lang="sr-Cyrl-CS" sz="2800" b="1">
                <a:solidFill>
                  <a:srgbClr val="E65D00"/>
                </a:solidFill>
                <a:latin typeface="Calibri" pitchFamily="34" charset="0"/>
              </a:rPr>
              <a:t>Кључни предуслови – како до школе по мери детета?</a:t>
            </a:r>
            <a:endParaRPr lang="sr-Latn-CS" sz="2800" b="1">
              <a:solidFill>
                <a:srgbClr val="E65D00"/>
              </a:solidFill>
              <a:latin typeface="Calibri" pitchFamily="34" charset="0"/>
            </a:endParaRPr>
          </a:p>
        </p:txBody>
      </p:sp>
      <p:sp>
        <p:nvSpPr>
          <p:cNvPr id="10244" name="Text Box 4"/>
          <p:cNvSpPr txBox="1">
            <a:spLocks noChangeArrowheads="1"/>
          </p:cNvSpPr>
          <p:nvPr/>
        </p:nvSpPr>
        <p:spPr bwMode="auto">
          <a:xfrm flipV="1">
            <a:off x="533400" y="1295400"/>
            <a:ext cx="8382000" cy="5064125"/>
          </a:xfrm>
          <a:prstGeom prst="rect">
            <a:avLst/>
          </a:prstGeom>
          <a:noFill/>
          <a:ln w="9525">
            <a:noFill/>
            <a:miter lim="800000"/>
            <a:headEnd/>
            <a:tailEnd/>
          </a:ln>
          <a:effectLst/>
        </p:spPr>
        <p:txBody>
          <a:bodyPr rot="10800000">
            <a:spAutoFit/>
          </a:bodyPr>
          <a:lstStyle/>
          <a:p>
            <a:pPr marL="342900" indent="-342900" algn="ctr">
              <a:spcBef>
                <a:spcPct val="50000"/>
              </a:spcBef>
            </a:pPr>
            <a:r>
              <a:rPr lang="sr-Cyrl-CS" sz="2400" b="1" dirty="0">
                <a:latin typeface="Calibri" pitchFamily="34" charset="0"/>
              </a:rPr>
              <a:t>Адекватна припрема и обука наставника</a:t>
            </a:r>
            <a:r>
              <a:rPr lang="sr-Cyrl-CS" dirty="0">
                <a:latin typeface="Calibri" pitchFamily="34" charset="0"/>
              </a:rPr>
              <a:t>  </a:t>
            </a:r>
          </a:p>
          <a:p>
            <a:pPr marL="342900" indent="-342900">
              <a:spcBef>
                <a:spcPct val="50000"/>
              </a:spcBef>
            </a:pPr>
            <a:endParaRPr lang="sr-Cyrl-CS" sz="2000" dirty="0"/>
          </a:p>
          <a:p>
            <a:pPr marL="342900" indent="-342900">
              <a:spcBef>
                <a:spcPct val="50000"/>
              </a:spcBef>
            </a:pPr>
            <a:r>
              <a:rPr lang="sr-Latn-CS" sz="2000" dirty="0" smtClean="0">
                <a:latin typeface="Calibri" pitchFamily="34" charset="0"/>
              </a:rPr>
              <a:t>       </a:t>
            </a:r>
            <a:r>
              <a:rPr lang="sr-Cyrl-CS" sz="2000" dirty="0" smtClean="0">
                <a:latin typeface="Calibri" pitchFamily="34" charset="0"/>
              </a:rPr>
              <a:t>Промене </a:t>
            </a:r>
            <a:r>
              <a:rPr lang="sr-Cyrl-CS" sz="2000" dirty="0">
                <a:latin typeface="Calibri" pitchFamily="34" charset="0"/>
              </a:rPr>
              <a:t>у иницијалном образовању наставника</a:t>
            </a:r>
            <a:r>
              <a:rPr lang="sr-Cyrl-CS" dirty="0">
                <a:latin typeface="Calibri" pitchFamily="34" charset="0"/>
              </a:rPr>
              <a:t> </a:t>
            </a:r>
          </a:p>
          <a:p>
            <a:pPr marL="342900" indent="-342900" algn="just">
              <a:spcBef>
                <a:spcPct val="50000"/>
              </a:spcBef>
              <a:tabLst>
                <a:tab pos="8159750" algn="l"/>
              </a:tabLst>
            </a:pPr>
            <a:r>
              <a:rPr lang="sr-Latn-CS" b="1" dirty="0" smtClean="0">
                <a:solidFill>
                  <a:schemeClr val="accent1"/>
                </a:solidFill>
                <a:latin typeface="Calibri" pitchFamily="34" charset="0"/>
              </a:rPr>
              <a:t>      </a:t>
            </a:r>
            <a:r>
              <a:rPr lang="sr-Cyrl-CS" b="1" dirty="0" smtClean="0">
                <a:solidFill>
                  <a:schemeClr val="accent1"/>
                </a:solidFill>
                <a:latin typeface="Calibri" pitchFamily="34" charset="0"/>
              </a:rPr>
              <a:t>„</a:t>
            </a:r>
            <a:r>
              <a:rPr lang="sr-Cyrl-CS" b="1" i="1" dirty="0">
                <a:solidFill>
                  <a:schemeClr val="accent1"/>
                </a:solidFill>
                <a:latin typeface="Calibri" pitchFamily="34" charset="0"/>
              </a:rPr>
              <a:t>Потребна је велика реформа на факултетима. Студенти заврше</a:t>
            </a:r>
            <a:r>
              <a:rPr lang="sr-Cyrl-CS" b="1" dirty="0">
                <a:solidFill>
                  <a:schemeClr val="accent1"/>
                </a:solidFill>
                <a:latin typeface="Calibri" pitchFamily="34" charset="0"/>
              </a:rPr>
              <a:t> неке </a:t>
            </a:r>
            <a:r>
              <a:rPr lang="sr-Cyrl-CS" b="1" i="1" dirty="0">
                <a:solidFill>
                  <a:schemeClr val="accent1"/>
                </a:solidFill>
                <a:latin typeface="Calibri" pitchFamily="34" charset="0"/>
              </a:rPr>
              <a:t>факултете, а не знају како изгледа час и настава. То је прилична катастрофа. Методика, психологија и педагогија не могу бити споредни предмети, нити изборни да би се лакше завршио факултет</a:t>
            </a:r>
            <a:r>
              <a:rPr lang="sr-Cyrl-CS" b="1" dirty="0">
                <a:solidFill>
                  <a:schemeClr val="accent1"/>
                </a:solidFill>
                <a:latin typeface="Calibri" pitchFamily="34" charset="0"/>
              </a:rPr>
              <a:t>“, представник групе наставника.</a:t>
            </a:r>
            <a:r>
              <a:rPr lang="en-US" b="1" dirty="0">
                <a:solidFill>
                  <a:schemeClr val="accent1"/>
                </a:solidFill>
                <a:latin typeface="Calibri" pitchFamily="34" charset="0"/>
              </a:rPr>
              <a:t> </a:t>
            </a:r>
            <a:endParaRPr lang="sr-Cyrl-CS" b="1" dirty="0">
              <a:solidFill>
                <a:schemeClr val="accent1"/>
              </a:solidFill>
            </a:endParaRPr>
          </a:p>
          <a:p>
            <a:pPr marL="342900" indent="-342900">
              <a:spcBef>
                <a:spcPct val="50000"/>
              </a:spcBef>
            </a:pPr>
            <a:endParaRPr lang="sr-Cyrl-CS" sz="2000" dirty="0">
              <a:solidFill>
                <a:schemeClr val="accent1"/>
              </a:solidFill>
            </a:endParaRPr>
          </a:p>
          <a:p>
            <a:pPr marL="342900" indent="-342900">
              <a:spcBef>
                <a:spcPct val="50000"/>
              </a:spcBef>
            </a:pPr>
            <a:r>
              <a:rPr lang="sr-Latn-CS" sz="2000" dirty="0" smtClean="0">
                <a:latin typeface="Calibri" pitchFamily="34" charset="0"/>
              </a:rPr>
              <a:t>      </a:t>
            </a:r>
            <a:r>
              <a:rPr lang="sr-Cyrl-CS" sz="2000" dirty="0" smtClean="0">
                <a:latin typeface="Calibri" pitchFamily="34" charset="0"/>
              </a:rPr>
              <a:t>Мењање </a:t>
            </a:r>
            <a:r>
              <a:rPr lang="sr-Cyrl-CS" sz="2000" dirty="0">
                <a:latin typeface="Calibri" pitchFamily="34" charset="0"/>
              </a:rPr>
              <a:t>постојећих имплицитних педагогија </a:t>
            </a:r>
            <a:r>
              <a:rPr lang="sr-Cyrl-CS" sz="2000" dirty="0"/>
              <a:t>(</a:t>
            </a:r>
            <a:r>
              <a:rPr lang="sr-Cyrl-CS" sz="2000" dirty="0">
                <a:latin typeface="Calibri" pitchFamily="34" charset="0"/>
              </a:rPr>
              <a:t>уверења наставника о детету, његовом развоју, процесу учења и властитим улогама</a:t>
            </a:r>
            <a:r>
              <a:rPr lang="sr-Cyrl-CS" sz="2000" dirty="0"/>
              <a:t>)</a:t>
            </a:r>
            <a:r>
              <a:rPr lang="en-US" dirty="0">
                <a:solidFill>
                  <a:srgbClr val="FF9900"/>
                </a:solidFill>
                <a:latin typeface="Calibri" pitchFamily="34" charset="0"/>
              </a:rPr>
              <a:t> </a:t>
            </a:r>
            <a:endParaRPr lang="sr-Cyrl-CS" dirty="0">
              <a:solidFill>
                <a:srgbClr val="FF9900"/>
              </a:solidFill>
              <a:latin typeface="Calibri" pitchFamily="34" charset="0"/>
            </a:endParaRPr>
          </a:p>
          <a:p>
            <a:pPr marL="342900" indent="-342900" algn="just">
              <a:spcBef>
                <a:spcPct val="50000"/>
              </a:spcBef>
            </a:pPr>
            <a:r>
              <a:rPr lang="sr-Latn-CS" i="1" dirty="0" smtClean="0">
                <a:latin typeface="Calibri" pitchFamily="34" charset="0"/>
              </a:rPr>
              <a:t>    </a:t>
            </a:r>
            <a:r>
              <a:rPr lang="sr-Cyrl-CS" i="1" dirty="0" smtClean="0">
                <a:latin typeface="Calibri" pitchFamily="34" charset="0"/>
              </a:rPr>
              <a:t> </a:t>
            </a:r>
            <a:r>
              <a:rPr lang="sr-Cyrl-CS" b="1" i="1" dirty="0">
                <a:solidFill>
                  <a:srgbClr val="E46C0A"/>
                </a:solidFill>
                <a:latin typeface="Calibri" pitchFamily="34" charset="0"/>
              </a:rPr>
              <a:t>“Да смо имали адекватно иницијално образовање ми бисмо у пракси знали и то да знање не искључује игру и да игра не искључује знање</a:t>
            </a:r>
            <a:r>
              <a:rPr lang="sr-Cyrl-CS" b="1" dirty="0">
                <a:solidFill>
                  <a:srgbClr val="E46C0A"/>
                </a:solidFill>
                <a:latin typeface="Calibri" pitchFamily="34" charset="0"/>
              </a:rPr>
              <a:t>“, представник групе наставника.</a:t>
            </a:r>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p:txBody>
          <a:bodyPr>
            <a:normAutofit fontScale="90000"/>
          </a:bodyPr>
          <a:lstStyle/>
          <a:p>
            <a:r>
              <a:rPr lang="sr-Cyrl-CS" sz="2800" b="1" smtClean="0">
                <a:solidFill>
                  <a:srgbClr val="E65D00"/>
                </a:solidFill>
                <a:latin typeface="Arial" charset="0"/>
              </a:rPr>
              <a:t/>
            </a:r>
            <a:br>
              <a:rPr lang="sr-Cyrl-CS" sz="2800" b="1" smtClean="0">
                <a:solidFill>
                  <a:srgbClr val="E65D00"/>
                </a:solidFill>
                <a:latin typeface="Arial" charset="0"/>
              </a:rPr>
            </a:br>
            <a:r>
              <a:rPr lang="sr-Cyrl-CS" sz="2800" b="1" smtClean="0">
                <a:solidFill>
                  <a:srgbClr val="E65D00"/>
                </a:solidFill>
                <a:latin typeface="Arial" charset="0"/>
              </a:rPr>
              <a:t>Кључни предуслови – како до школе по мери детета?</a:t>
            </a:r>
            <a:r>
              <a:rPr lang="sr-Latn-CS" sz="4000" b="1" smtClean="0">
                <a:solidFill>
                  <a:srgbClr val="E65D00"/>
                </a:solidFill>
                <a:latin typeface="Arial" charset="0"/>
              </a:rPr>
              <a:t/>
            </a:r>
            <a:br>
              <a:rPr lang="sr-Latn-CS" sz="4000" b="1" smtClean="0">
                <a:solidFill>
                  <a:srgbClr val="E65D00"/>
                </a:solidFill>
                <a:latin typeface="Arial" charset="0"/>
              </a:rPr>
            </a:br>
            <a:endParaRPr lang="en-US" sz="4000" b="1" smtClean="0">
              <a:solidFill>
                <a:srgbClr val="E65D00"/>
              </a:solidFill>
              <a:latin typeface="Arial" charset="0"/>
            </a:endParaRPr>
          </a:p>
        </p:txBody>
      </p:sp>
      <p:sp>
        <p:nvSpPr>
          <p:cNvPr id="27651" name="Rectangle 3"/>
          <p:cNvSpPr>
            <a:spLocks noGrp="1"/>
          </p:cNvSpPr>
          <p:nvPr>
            <p:ph type="body" idx="1"/>
          </p:nvPr>
        </p:nvSpPr>
        <p:spPr>
          <a:xfrm>
            <a:off x="457200" y="1295400"/>
            <a:ext cx="8229600" cy="4830763"/>
          </a:xfrm>
        </p:spPr>
        <p:txBody>
          <a:bodyPr/>
          <a:lstStyle/>
          <a:p>
            <a:pPr marL="0" indent="0" algn="ctr">
              <a:lnSpc>
                <a:spcPct val="90000"/>
              </a:lnSpc>
              <a:buFont typeface="Arial" charset="0"/>
              <a:buNone/>
            </a:pPr>
            <a:r>
              <a:rPr lang="sr-Cyrl-CS" sz="2400" b="1" dirty="0" smtClean="0"/>
              <a:t>Адекватна припрема и обука наставника</a:t>
            </a:r>
          </a:p>
          <a:p>
            <a:pPr marL="0" indent="0">
              <a:lnSpc>
                <a:spcPct val="90000"/>
              </a:lnSpc>
              <a:buFont typeface="Arial" charset="0"/>
              <a:buNone/>
            </a:pPr>
            <a:endParaRPr lang="sr-Cyrl-CS" sz="2000" dirty="0" smtClean="0"/>
          </a:p>
          <a:p>
            <a:pPr marL="0" indent="0">
              <a:lnSpc>
                <a:spcPct val="90000"/>
              </a:lnSpc>
              <a:buFont typeface="Arial" charset="0"/>
              <a:buNone/>
            </a:pPr>
            <a:r>
              <a:rPr lang="sr-Cyrl-CS" sz="2000" dirty="0" smtClean="0"/>
              <a:t>Знања и вештине у раду са децом са тешкоћама у развоју</a:t>
            </a:r>
            <a:r>
              <a:rPr lang="en-US" sz="2000" dirty="0" smtClean="0"/>
              <a:t> </a:t>
            </a:r>
            <a:endParaRPr lang="sr-Cyrl-CS" sz="2000" dirty="0" smtClean="0"/>
          </a:p>
          <a:p>
            <a:pPr marL="0" indent="0">
              <a:lnSpc>
                <a:spcPct val="90000"/>
              </a:lnSpc>
              <a:buFont typeface="Arial" charset="0"/>
              <a:buNone/>
            </a:pPr>
            <a:endParaRPr lang="sr-Cyrl-CS" sz="2000" dirty="0" smtClean="0"/>
          </a:p>
          <a:p>
            <a:pPr marL="0" indent="0" algn="just">
              <a:lnSpc>
                <a:spcPct val="90000"/>
              </a:lnSpc>
              <a:buFont typeface="Arial" charset="0"/>
              <a:buNone/>
            </a:pPr>
            <a:r>
              <a:rPr lang="sr-Cyrl-CS" sz="1800" b="1" dirty="0" smtClean="0">
                <a:solidFill>
                  <a:schemeClr val="accent1"/>
                </a:solidFill>
                <a:latin typeface="Arial" charset="0"/>
              </a:rPr>
              <a:t>„</a:t>
            </a:r>
            <a:r>
              <a:rPr lang="sr-Cyrl-CS" sz="1800" b="1" i="1" dirty="0" smtClean="0">
                <a:solidFill>
                  <a:schemeClr val="accent1"/>
                </a:solidFill>
              </a:rPr>
              <a:t>У граду имамо по два педагошка асистента на која можемо привремено да рачунамо, а како видим ови </a:t>
            </a:r>
            <a:r>
              <a:rPr lang="sr-Cyrl-CS" sz="1800" b="1" dirty="0" smtClean="0">
                <a:solidFill>
                  <a:schemeClr val="accent1"/>
                </a:solidFill>
              </a:rPr>
              <a:t>„</a:t>
            </a:r>
            <a:r>
              <a:rPr lang="sr-Cyrl-CS" sz="1800" b="1" i="1" dirty="0" smtClean="0">
                <a:solidFill>
                  <a:schemeClr val="accent1"/>
                </a:solidFill>
              </a:rPr>
              <a:t>случајеви</a:t>
            </a:r>
            <a:r>
              <a:rPr lang="sr-Cyrl-CS" sz="1800" b="1" dirty="0" smtClean="0">
                <a:solidFill>
                  <a:schemeClr val="accent1"/>
                </a:solidFill>
              </a:rPr>
              <a:t>“ </a:t>
            </a:r>
            <a:r>
              <a:rPr lang="sr-Cyrl-CS" sz="1800" b="1" i="1" dirty="0" smtClean="0">
                <a:solidFill>
                  <a:schemeClr val="accent1"/>
                </a:solidFill>
              </a:rPr>
              <a:t>који ће доћи на јесен..ми се нисмо са тим раније сусретали и мислим да ће бити тешко наставнику јер таква деца траже додатну пажњу</a:t>
            </a:r>
            <a:r>
              <a:rPr lang="sr-Cyrl-CS" sz="1800" b="1" dirty="0" smtClean="0">
                <a:solidFill>
                  <a:schemeClr val="accent1"/>
                </a:solidFill>
              </a:rPr>
              <a:t>“, представник групе наставника</a:t>
            </a:r>
          </a:p>
          <a:p>
            <a:pPr marL="0" indent="0">
              <a:lnSpc>
                <a:spcPct val="90000"/>
              </a:lnSpc>
              <a:spcBef>
                <a:spcPct val="0"/>
              </a:spcBef>
            </a:pPr>
            <a:endParaRPr lang="sr-Cyrl-CS" sz="1800" dirty="0" smtClean="0">
              <a:solidFill>
                <a:schemeClr val="accent1"/>
              </a:solidFill>
            </a:endParaRPr>
          </a:p>
          <a:p>
            <a:pPr marL="0" indent="0">
              <a:lnSpc>
                <a:spcPct val="90000"/>
              </a:lnSpc>
              <a:spcBef>
                <a:spcPct val="0"/>
              </a:spcBef>
              <a:buFont typeface="Arial" charset="0"/>
              <a:buNone/>
            </a:pPr>
            <a:r>
              <a:rPr lang="sr-Cyrl-CS" sz="2000" dirty="0" smtClean="0"/>
              <a:t>Већа подршка наставницима у оквиру школе</a:t>
            </a:r>
          </a:p>
          <a:p>
            <a:pPr marL="0" indent="0">
              <a:lnSpc>
                <a:spcPct val="90000"/>
              </a:lnSpc>
              <a:spcBef>
                <a:spcPct val="0"/>
              </a:spcBef>
              <a:buFont typeface="Arial" charset="0"/>
              <a:buNone/>
            </a:pPr>
            <a:endParaRPr lang="sr-Cyrl-CS" sz="2000" dirty="0" smtClean="0">
              <a:latin typeface="Arial" charset="0"/>
            </a:endParaRPr>
          </a:p>
          <a:p>
            <a:pPr marL="0" indent="0" algn="just">
              <a:lnSpc>
                <a:spcPct val="90000"/>
              </a:lnSpc>
              <a:buFont typeface="Arial" charset="0"/>
              <a:buNone/>
            </a:pPr>
            <a:r>
              <a:rPr lang="sr-Cyrl-CS" sz="1800" b="1" i="1" dirty="0" smtClean="0">
                <a:solidFill>
                  <a:srgbClr val="E46C0A"/>
                </a:solidFill>
                <a:latin typeface="Arial" charset="0"/>
              </a:rPr>
              <a:t>“Не мислим само на финансијску подршку у смислу набавке наставних средстава и опремања школа савременом технологијом. Мислим на већа улагања у обучавање и мотивацију наставника кроз нове пројекте, семинаре</a:t>
            </a:r>
            <a:r>
              <a:rPr lang="sr-Cyrl-CS" sz="1800" b="1" dirty="0" smtClean="0">
                <a:solidFill>
                  <a:srgbClr val="E46C0A"/>
                </a:solidFill>
                <a:latin typeface="Arial" charset="0"/>
              </a:rPr>
              <a:t>,</a:t>
            </a:r>
            <a:r>
              <a:rPr lang="sr-Cyrl-CS" sz="1800" b="1" i="1" dirty="0" smtClean="0">
                <a:solidFill>
                  <a:srgbClr val="E46C0A"/>
                </a:solidFill>
                <a:latin typeface="Arial" charset="0"/>
              </a:rPr>
              <a:t> примере добре праксе, као и на ангажовање стручњака који би наставницима пружили стручну помоћ</a:t>
            </a:r>
            <a:r>
              <a:rPr lang="sr-Cyrl-CS" sz="1800" b="1" dirty="0" smtClean="0">
                <a:solidFill>
                  <a:srgbClr val="E46C0A"/>
                </a:solidFill>
                <a:latin typeface="Arial" charset="0"/>
              </a:rPr>
              <a:t>“, представник групе директора</a:t>
            </a:r>
            <a:r>
              <a:rPr lang="en-US" sz="1800" b="1" dirty="0" smtClean="0">
                <a:solidFill>
                  <a:srgbClr val="E46C0A"/>
                </a:solidFill>
              </a:rPr>
              <a:t> </a:t>
            </a: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p:txBody>
          <a:bodyPr>
            <a:normAutofit fontScale="90000"/>
          </a:bodyPr>
          <a:lstStyle/>
          <a:p>
            <a:r>
              <a:rPr lang="sr-Cyrl-CS" sz="4000" b="1" smtClean="0">
                <a:solidFill>
                  <a:srgbClr val="E65D00"/>
                </a:solidFill>
                <a:latin typeface="Arial" charset="0"/>
              </a:rPr>
              <a:t/>
            </a:r>
            <a:br>
              <a:rPr lang="sr-Cyrl-CS" sz="4000" b="1" smtClean="0">
                <a:solidFill>
                  <a:srgbClr val="E65D00"/>
                </a:solidFill>
                <a:latin typeface="Arial" charset="0"/>
              </a:rPr>
            </a:br>
            <a:r>
              <a:rPr lang="sr-Cyrl-CS" sz="2800" b="1" smtClean="0">
                <a:solidFill>
                  <a:srgbClr val="E65D00"/>
                </a:solidFill>
              </a:rPr>
              <a:t>Кључни предуслови – како до школе по мери детета?</a:t>
            </a:r>
            <a:r>
              <a:rPr lang="sr-Latn-CS" sz="3600" b="1" smtClean="0">
                <a:solidFill>
                  <a:srgbClr val="E65D00"/>
                </a:solidFill>
              </a:rPr>
              <a:t/>
            </a:r>
            <a:br>
              <a:rPr lang="sr-Latn-CS" sz="3600" b="1" smtClean="0">
                <a:solidFill>
                  <a:srgbClr val="E65D00"/>
                </a:solidFill>
              </a:rPr>
            </a:br>
            <a:endParaRPr lang="en-US" sz="3600" b="1" smtClean="0">
              <a:solidFill>
                <a:srgbClr val="E65D00"/>
              </a:solidFill>
            </a:endParaRPr>
          </a:p>
        </p:txBody>
      </p:sp>
      <p:sp>
        <p:nvSpPr>
          <p:cNvPr id="26627" name="Rectangle 3"/>
          <p:cNvSpPr>
            <a:spLocks noGrp="1"/>
          </p:cNvSpPr>
          <p:nvPr>
            <p:ph type="body" idx="1"/>
          </p:nvPr>
        </p:nvSpPr>
        <p:spPr>
          <a:xfrm>
            <a:off x="228600" y="1524000"/>
            <a:ext cx="8686800" cy="4602163"/>
          </a:xfrm>
        </p:spPr>
        <p:txBody>
          <a:bodyPr/>
          <a:lstStyle/>
          <a:p>
            <a:pPr marL="0" indent="0" algn="ctr" eaLnBrk="1" hangingPunct="1">
              <a:spcBef>
                <a:spcPct val="50000"/>
              </a:spcBef>
              <a:buFontTx/>
              <a:buNone/>
            </a:pPr>
            <a:r>
              <a:rPr lang="sr-Cyrl-CS" sz="2400" b="1" dirty="0" smtClean="0"/>
              <a:t>Одговорност, партиципација и сарадња свих актера у образовању</a:t>
            </a:r>
          </a:p>
          <a:p>
            <a:pPr marL="0" indent="0" eaLnBrk="1" hangingPunct="1">
              <a:spcBef>
                <a:spcPct val="50000"/>
              </a:spcBef>
              <a:buFontTx/>
              <a:buNone/>
            </a:pPr>
            <a:r>
              <a:rPr lang="sr-Cyrl-CS" sz="2000" dirty="0" smtClean="0"/>
              <a:t>Боља повезаност и </a:t>
            </a:r>
            <a:r>
              <a:rPr lang="sr-Cyrl-CS" sz="2000" dirty="0" smtClean="0"/>
              <a:t>комуникациј</a:t>
            </a:r>
            <a:r>
              <a:rPr lang="sr-Latn-CS" sz="2000" dirty="0" smtClean="0"/>
              <a:t>a</a:t>
            </a:r>
            <a:r>
              <a:rPr lang="sr-Cyrl-CS" sz="2000" dirty="0" smtClean="0"/>
              <a:t> </a:t>
            </a:r>
            <a:r>
              <a:rPr lang="sr-Cyrl-CS" sz="2000" dirty="0" smtClean="0"/>
              <a:t>институција образовања и појединаца</a:t>
            </a:r>
            <a:r>
              <a:rPr lang="en-US" sz="2000" dirty="0" smtClean="0"/>
              <a:t> </a:t>
            </a:r>
            <a:endParaRPr lang="sr-Cyrl-CS" sz="2000" dirty="0" smtClean="0">
              <a:latin typeface="Arial" charset="0"/>
            </a:endParaRPr>
          </a:p>
          <a:p>
            <a:pPr marL="0" indent="0" algn="just" eaLnBrk="1" hangingPunct="1">
              <a:spcBef>
                <a:spcPct val="50000"/>
              </a:spcBef>
              <a:buFontTx/>
              <a:buNone/>
            </a:pPr>
            <a:r>
              <a:rPr lang="sr-Cyrl-CS" sz="1800" b="1" dirty="0" smtClean="0">
                <a:solidFill>
                  <a:schemeClr val="accent1"/>
                </a:solidFill>
                <a:latin typeface="Arial" charset="0"/>
              </a:rPr>
              <a:t>„</a:t>
            </a:r>
            <a:r>
              <a:rPr lang="sr-Cyrl-CS" sz="1800" b="1" i="1" dirty="0" smtClean="0">
                <a:solidFill>
                  <a:schemeClr val="accent1"/>
                </a:solidFill>
                <a:latin typeface="Arial" charset="0"/>
              </a:rPr>
              <a:t>Без сарадње ово је немогуће остварити. Потребна је транспарентност онога што радимо, доступности свих информација свима, сарадња и повезивање школа са Министарством, локалном самоуправом и школским управама</a:t>
            </a:r>
            <a:r>
              <a:rPr lang="sr-Cyrl-CS" sz="1800" b="1" dirty="0" smtClean="0">
                <a:solidFill>
                  <a:schemeClr val="accent1"/>
                </a:solidFill>
                <a:latin typeface="Arial" charset="0"/>
              </a:rPr>
              <a:t>“, представник групе директора.</a:t>
            </a:r>
            <a:r>
              <a:rPr lang="en-US" sz="1800" b="1" dirty="0" smtClean="0">
                <a:solidFill>
                  <a:schemeClr val="accent1"/>
                </a:solidFill>
              </a:rPr>
              <a:t> </a:t>
            </a:r>
            <a:endParaRPr lang="sr-Cyrl-CS" sz="1800" b="1" dirty="0" smtClean="0">
              <a:solidFill>
                <a:schemeClr val="accent1"/>
              </a:solidFill>
              <a:latin typeface="Arial" charset="0"/>
            </a:endParaRPr>
          </a:p>
          <a:p>
            <a:pPr marL="0" indent="0" eaLnBrk="1" hangingPunct="1">
              <a:spcBef>
                <a:spcPct val="50000"/>
              </a:spcBef>
              <a:buFontTx/>
              <a:buNone/>
            </a:pPr>
            <a:r>
              <a:rPr lang="sr-Cyrl-CS" sz="2000" dirty="0" smtClean="0"/>
              <a:t>Развијени и оснажени локални капацитети како би могли да пруже адекватну подршку школи</a:t>
            </a:r>
            <a:r>
              <a:rPr lang="en-US" sz="2000" dirty="0" smtClean="0"/>
              <a:t> </a:t>
            </a:r>
            <a:endParaRPr lang="sr-Cyrl-CS" sz="2000" dirty="0" smtClean="0">
              <a:latin typeface="Arial" charset="0"/>
            </a:endParaRPr>
          </a:p>
          <a:p>
            <a:pPr marL="0" indent="0" algn="just" eaLnBrk="1" hangingPunct="1">
              <a:spcBef>
                <a:spcPct val="50000"/>
              </a:spcBef>
              <a:buFontTx/>
              <a:buNone/>
            </a:pPr>
            <a:r>
              <a:rPr lang="sr-Cyrl-CS" sz="2000" b="1" dirty="0" smtClean="0">
                <a:solidFill>
                  <a:srgbClr val="FF0000"/>
                </a:solidFill>
              </a:rPr>
              <a:t>„</a:t>
            </a:r>
            <a:r>
              <a:rPr lang="sr-Cyrl-CS" sz="1800" b="1" i="1" dirty="0" smtClean="0">
                <a:solidFill>
                  <a:srgbClr val="E46C0A"/>
                </a:solidFill>
              </a:rPr>
              <a:t>Да би школа остварила све ове функције, потребно је да постоји подржавајући механизам. Да би школа била по мери детета, она мора да буде у центру</a:t>
            </a:r>
            <a:r>
              <a:rPr lang="sr-Cyrl-CS" sz="1800" b="1" dirty="0" smtClean="0">
                <a:solidFill>
                  <a:srgbClr val="E46C0A"/>
                </a:solidFill>
              </a:rPr>
              <a:t>“, представник групе експерата.</a:t>
            </a:r>
            <a:r>
              <a:rPr lang="en-US" sz="1800" b="1" dirty="0" smtClean="0">
                <a:solidFill>
                  <a:srgbClr val="E46C0A"/>
                </a:solidFill>
              </a:rPr>
              <a:t> </a:t>
            </a:r>
          </a:p>
          <a:p>
            <a:pPr marL="0" indent="0">
              <a:buFont typeface="Arial" charset="0"/>
              <a:buNone/>
            </a:pPr>
            <a:endParaRPr lang="en-US" sz="1800" dirty="0" smtClean="0">
              <a:solidFill>
                <a:srgbClr val="E46C0A"/>
              </a:solidFill>
            </a:endParaRPr>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p:txBody>
          <a:bodyPr>
            <a:normAutofit fontScale="90000"/>
          </a:bodyPr>
          <a:lstStyle/>
          <a:p>
            <a:r>
              <a:rPr lang="sr-Cyrl-CS" sz="2800" b="1" smtClean="0">
                <a:solidFill>
                  <a:srgbClr val="E65D00"/>
                </a:solidFill>
              </a:rPr>
              <a:t/>
            </a:r>
            <a:br>
              <a:rPr lang="sr-Cyrl-CS" sz="2800" b="1" smtClean="0">
                <a:solidFill>
                  <a:srgbClr val="E65D00"/>
                </a:solidFill>
              </a:rPr>
            </a:br>
            <a:r>
              <a:rPr lang="sr-Cyrl-CS" sz="2800" b="1" smtClean="0">
                <a:solidFill>
                  <a:srgbClr val="E65D00"/>
                </a:solidFill>
              </a:rPr>
              <a:t>Кључни предуслови – како до школе по мери детета?</a:t>
            </a:r>
            <a:r>
              <a:rPr lang="sr-Latn-CS" sz="3600" b="1" smtClean="0">
                <a:solidFill>
                  <a:srgbClr val="E65D00"/>
                </a:solidFill>
              </a:rPr>
              <a:t/>
            </a:r>
            <a:br>
              <a:rPr lang="sr-Latn-CS" sz="3600" b="1" smtClean="0">
                <a:solidFill>
                  <a:srgbClr val="E65D00"/>
                </a:solidFill>
              </a:rPr>
            </a:br>
            <a:endParaRPr lang="en-US" sz="3600" b="1" smtClean="0">
              <a:solidFill>
                <a:srgbClr val="E65D00"/>
              </a:solidFill>
            </a:endParaRPr>
          </a:p>
        </p:txBody>
      </p:sp>
      <p:sp>
        <p:nvSpPr>
          <p:cNvPr id="28675" name="Rectangle 3"/>
          <p:cNvSpPr>
            <a:spLocks noGrp="1"/>
          </p:cNvSpPr>
          <p:nvPr>
            <p:ph type="body" idx="1"/>
          </p:nvPr>
        </p:nvSpPr>
        <p:spPr>
          <a:xfrm>
            <a:off x="457200" y="1371600"/>
            <a:ext cx="8229600" cy="5257800"/>
          </a:xfrm>
        </p:spPr>
        <p:txBody>
          <a:bodyPr/>
          <a:lstStyle/>
          <a:p>
            <a:pPr marL="0" indent="0" algn="ctr" eaLnBrk="1" hangingPunct="1">
              <a:lnSpc>
                <a:spcPct val="90000"/>
              </a:lnSpc>
              <a:spcBef>
                <a:spcPct val="50000"/>
              </a:spcBef>
              <a:buFontTx/>
              <a:buNone/>
            </a:pPr>
            <a:r>
              <a:rPr lang="sr-Cyrl-CS" sz="2400" b="1" dirty="0" smtClean="0"/>
              <a:t>Одговорност, партиципација и сарадња свих актера у образовању</a:t>
            </a:r>
          </a:p>
          <a:p>
            <a:pPr marL="0" indent="0">
              <a:lnSpc>
                <a:spcPct val="90000"/>
              </a:lnSpc>
              <a:buFont typeface="Arial" charset="0"/>
              <a:buNone/>
            </a:pPr>
            <a:endParaRPr lang="sr-Cyrl-CS" sz="2000" dirty="0" smtClean="0"/>
          </a:p>
          <a:p>
            <a:pPr marL="0" indent="0">
              <a:lnSpc>
                <a:spcPct val="90000"/>
              </a:lnSpc>
              <a:buFont typeface="Arial" charset="0"/>
              <a:buNone/>
            </a:pPr>
            <a:r>
              <a:rPr lang="sr-Cyrl-CS" sz="2000" dirty="0" smtClean="0"/>
              <a:t>Продубљенија сарадња између наставника и родитеља</a:t>
            </a:r>
          </a:p>
          <a:p>
            <a:pPr marL="0" indent="0" algn="just">
              <a:lnSpc>
                <a:spcPct val="90000"/>
              </a:lnSpc>
              <a:buFont typeface="Arial" charset="0"/>
              <a:buNone/>
            </a:pPr>
            <a:endParaRPr lang="sr-Cyrl-CS" sz="1600" b="1" dirty="0" smtClean="0"/>
          </a:p>
          <a:p>
            <a:pPr marL="0" indent="0" algn="just">
              <a:lnSpc>
                <a:spcPct val="90000"/>
              </a:lnSpc>
              <a:buFont typeface="Arial" charset="0"/>
              <a:buNone/>
            </a:pPr>
            <a:r>
              <a:rPr lang="sr-Cyrl-CS" sz="1800" b="1" dirty="0" smtClean="0">
                <a:solidFill>
                  <a:schemeClr val="accent1"/>
                </a:solidFill>
              </a:rPr>
              <a:t>„</a:t>
            </a:r>
            <a:r>
              <a:rPr lang="sr-Cyrl-CS" sz="1800" b="1" i="1" dirty="0" smtClean="0">
                <a:solidFill>
                  <a:schemeClr val="accent1"/>
                </a:solidFill>
              </a:rPr>
              <a:t>Јако је важно да наставник и родитељ заједнички раде на подстицању развоја детета и реш</a:t>
            </a:r>
            <a:r>
              <a:rPr lang="sr-Latn-CS" sz="1800" b="1" i="1" dirty="0" smtClean="0">
                <a:solidFill>
                  <a:schemeClr val="accent1"/>
                </a:solidFill>
              </a:rPr>
              <a:t>a</a:t>
            </a:r>
            <a:r>
              <a:rPr lang="sr-Cyrl-CS" sz="1800" b="1" i="1" dirty="0" smtClean="0">
                <a:solidFill>
                  <a:schemeClr val="accent1"/>
                </a:solidFill>
              </a:rPr>
              <a:t>вању евентуалних проблема. Важно је да родитељ препозна добре намере наставника</a:t>
            </a:r>
            <a:r>
              <a:rPr lang="sr-Latn-CS" sz="1800" b="1" i="1" dirty="0" smtClean="0">
                <a:solidFill>
                  <a:schemeClr val="accent1"/>
                </a:solidFill>
              </a:rPr>
              <a:t>,</a:t>
            </a:r>
            <a:r>
              <a:rPr lang="sr-Cyrl-CS" sz="1800" b="1" i="1" dirty="0" smtClean="0">
                <a:solidFill>
                  <a:schemeClr val="accent1"/>
                </a:solidFill>
              </a:rPr>
              <a:t> а не да мисли да је наставник бабарога”, представник групе наставника</a:t>
            </a:r>
          </a:p>
          <a:p>
            <a:pPr marL="0" indent="0">
              <a:lnSpc>
                <a:spcPct val="90000"/>
              </a:lnSpc>
              <a:buFont typeface="Arial" charset="0"/>
              <a:buNone/>
            </a:pPr>
            <a:r>
              <a:rPr lang="sr-Cyrl-CS" sz="1600" i="1" dirty="0" smtClean="0">
                <a:solidFill>
                  <a:schemeClr val="accent1"/>
                </a:solidFill>
              </a:rPr>
              <a:t> </a:t>
            </a:r>
            <a:endParaRPr lang="sr-Cyrl-CS" sz="2800" dirty="0" smtClean="0">
              <a:solidFill>
                <a:schemeClr val="accent1"/>
              </a:solidFill>
              <a:latin typeface="Arial" charset="0"/>
            </a:endParaRPr>
          </a:p>
          <a:p>
            <a:pPr marL="0" indent="0">
              <a:lnSpc>
                <a:spcPct val="90000"/>
              </a:lnSpc>
              <a:buFont typeface="Arial" charset="0"/>
              <a:buNone/>
            </a:pPr>
            <a:r>
              <a:rPr lang="sr-Cyrl-CS" sz="2000" dirty="0" smtClean="0"/>
              <a:t>Промена постојећих културолошких образаца понашања и мишљења</a:t>
            </a:r>
          </a:p>
          <a:p>
            <a:pPr marL="0" indent="0">
              <a:spcBef>
                <a:spcPts val="0"/>
              </a:spcBef>
              <a:buFont typeface="Arial" charset="0"/>
              <a:buNone/>
            </a:pPr>
            <a:endParaRPr lang="sr-Cyrl-CS" sz="1800" dirty="0" smtClean="0">
              <a:solidFill>
                <a:srgbClr val="E46C0A"/>
              </a:solidFill>
            </a:endParaRPr>
          </a:p>
          <a:p>
            <a:pPr marL="0" indent="0" algn="just">
              <a:spcBef>
                <a:spcPts val="0"/>
              </a:spcBef>
              <a:buFont typeface="Arial" charset="0"/>
              <a:buNone/>
            </a:pPr>
            <a:r>
              <a:rPr lang="sr-Cyrl-CS" sz="1800" b="1" dirty="0" smtClean="0">
                <a:solidFill>
                  <a:srgbClr val="E46C0A"/>
                </a:solidFill>
              </a:rPr>
              <a:t>„</a:t>
            </a:r>
            <a:r>
              <a:rPr lang="sr-Cyrl-CS" sz="1800" b="1" i="1" dirty="0" smtClean="0">
                <a:solidFill>
                  <a:srgbClr val="E46C0A"/>
                </a:solidFill>
              </a:rPr>
              <a:t>Мислим да наша свест није на том нивоу. Ми се нешто много ограничавамо </a:t>
            </a:r>
            <a:r>
              <a:rPr lang="sr-Cyrl-CS" sz="1800" b="1" i="1" dirty="0" smtClean="0">
                <a:solidFill>
                  <a:srgbClr val="E46C0A"/>
                </a:solidFill>
              </a:rPr>
              <a:t>и</a:t>
            </a:r>
            <a:r>
              <a:rPr lang="sr-Latn-CS" sz="1800" b="1" i="1" dirty="0" smtClean="0">
                <a:solidFill>
                  <a:srgbClr val="E46C0A"/>
                </a:solidFill>
              </a:rPr>
              <a:t> </a:t>
            </a:r>
            <a:r>
              <a:rPr lang="sr-Cyrl-CS" sz="1800" b="1" i="1" dirty="0" smtClean="0">
                <a:solidFill>
                  <a:srgbClr val="E46C0A"/>
                </a:solidFill>
              </a:rPr>
              <a:t>не </a:t>
            </a:r>
            <a:r>
              <a:rPr lang="sr-Cyrl-CS" sz="1800" b="1" i="1" dirty="0" smtClean="0">
                <a:solidFill>
                  <a:srgbClr val="E46C0A"/>
                </a:solidFill>
              </a:rPr>
              <a:t>прихватамо идеје, мислимо да смо најпаметнији.То мора да се промени</a:t>
            </a:r>
            <a:r>
              <a:rPr lang="sr-Cyrl-CS" sz="1800" b="1" dirty="0" smtClean="0">
                <a:solidFill>
                  <a:srgbClr val="E46C0A"/>
                </a:solidFill>
              </a:rPr>
              <a:t>“,</a:t>
            </a:r>
            <a:r>
              <a:rPr lang="sr-Latn-CS" sz="1800" b="1" dirty="0" smtClean="0">
                <a:solidFill>
                  <a:srgbClr val="E46C0A"/>
                </a:solidFill>
              </a:rPr>
              <a:t> </a:t>
            </a:r>
            <a:r>
              <a:rPr lang="sr-Cyrl-CS" sz="1800" b="1" dirty="0" smtClean="0">
                <a:solidFill>
                  <a:srgbClr val="E46C0A"/>
                </a:solidFill>
              </a:rPr>
              <a:t>представник групе наставника</a:t>
            </a:r>
            <a:r>
              <a:rPr lang="en-US" sz="2800" b="1" dirty="0" smtClean="0"/>
              <a:t> </a:t>
            </a:r>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CS" b="1" dirty="0" smtClean="0">
                <a:solidFill>
                  <a:schemeClr val="accent6">
                    <a:lumMod val="75000"/>
                  </a:schemeClr>
                </a:solidFill>
              </a:rPr>
              <a:t>Школа која негује изузетност</a:t>
            </a:r>
            <a:endParaRPr lang="en-US" b="1" dirty="0">
              <a:solidFill>
                <a:schemeClr val="accent6">
                  <a:lumMod val="75000"/>
                </a:schemeClr>
              </a:solidFill>
            </a:endParaRPr>
          </a:p>
        </p:txBody>
      </p:sp>
      <p:sp>
        <p:nvSpPr>
          <p:cNvPr id="14338" name="AutoShape 2" descr="https://mail.google.com/mail/?ui=2&amp;ik=e186eb1f82&amp;view=att&amp;th=1305f645e1df8557&amp;attid=0.1&amp;disp=inline&amp;realattid=53eac73c7689d3d2_0.1&amp;z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descr="logo Instituta.bmp"/>
          <p:cNvPicPr>
            <a:picLocks noChangeAspect="1"/>
          </p:cNvPicPr>
          <p:nvPr/>
        </p:nvPicPr>
        <p:blipFill>
          <a:blip r:embed="rId2">
            <a:clrChange>
              <a:clrFrom>
                <a:srgbClr val="FFFFFF"/>
              </a:clrFrom>
              <a:clrTo>
                <a:srgbClr val="FFFFFF">
                  <a:alpha val="0"/>
                </a:srgbClr>
              </a:clrTo>
            </a:clrChange>
          </a:blip>
          <a:stretch>
            <a:fillRect/>
          </a:stretch>
        </p:blipFill>
        <p:spPr>
          <a:xfrm>
            <a:off x="8153400" y="6109236"/>
            <a:ext cx="990600" cy="748763"/>
          </a:xfrm>
          <a:prstGeom prst="rect">
            <a:avLst/>
          </a:prstGeom>
        </p:spPr>
      </p:pic>
      <p:sp>
        <p:nvSpPr>
          <p:cNvPr id="18" name="Rectangle 17"/>
          <p:cNvSpPr/>
          <p:nvPr/>
        </p:nvSpPr>
        <p:spPr>
          <a:xfrm>
            <a:off x="1600200" y="1524000"/>
            <a:ext cx="6019800" cy="39624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a:p>
        </p:txBody>
      </p:sp>
      <p:sp>
        <p:nvSpPr>
          <p:cNvPr id="19" name="TextBox 18"/>
          <p:cNvSpPr txBox="1"/>
          <p:nvPr/>
        </p:nvSpPr>
        <p:spPr>
          <a:xfrm>
            <a:off x="1905000" y="2895600"/>
            <a:ext cx="3505200" cy="2554545"/>
          </a:xfrm>
          <a:prstGeom prst="rect">
            <a:avLst/>
          </a:prstGeom>
          <a:noFill/>
        </p:spPr>
        <p:txBody>
          <a:bodyPr wrap="square" rtlCol="0">
            <a:spAutoFit/>
          </a:bodyPr>
          <a:lstStyle/>
          <a:p>
            <a:pPr>
              <a:buClr>
                <a:schemeClr val="accent6">
                  <a:lumMod val="75000"/>
                </a:schemeClr>
              </a:buClr>
            </a:pPr>
            <a:r>
              <a:rPr lang="sr-Cyrl-CS" sz="1600" b="1" dirty="0" smtClean="0"/>
              <a:t>КЉУЧНИ ЕЛЕМЕНТИ</a:t>
            </a:r>
          </a:p>
          <a:p>
            <a:pPr>
              <a:buClr>
                <a:schemeClr val="accent6">
                  <a:lumMod val="75000"/>
                </a:schemeClr>
              </a:buClr>
              <a:buFont typeface="Arial" pitchFamily="34" charset="0"/>
              <a:buChar char="•"/>
            </a:pPr>
            <a:r>
              <a:rPr lang="sr-Latn-CS" sz="1600" dirty="0" smtClean="0"/>
              <a:t> </a:t>
            </a:r>
            <a:r>
              <a:rPr lang="sr-Cyrl-CS" sz="1600" dirty="0" smtClean="0"/>
              <a:t> Праћење напретка у раду наставника</a:t>
            </a:r>
          </a:p>
          <a:p>
            <a:pPr>
              <a:buClr>
                <a:schemeClr val="accent6">
                  <a:lumMod val="75000"/>
                </a:schemeClr>
              </a:buClr>
              <a:buFont typeface="Arial" pitchFamily="34" charset="0"/>
              <a:buChar char="•"/>
            </a:pPr>
            <a:r>
              <a:rPr lang="sr-Cyrl-CS" sz="1600" dirty="0" smtClean="0"/>
              <a:t> Подстицање такмичења и конкуренције</a:t>
            </a:r>
          </a:p>
          <a:p>
            <a:pPr>
              <a:buClr>
                <a:schemeClr val="accent6">
                  <a:lumMod val="75000"/>
                </a:schemeClr>
              </a:buClr>
              <a:buFont typeface="Arial" pitchFamily="34" charset="0"/>
              <a:buChar char="•"/>
            </a:pPr>
            <a:r>
              <a:rPr lang="sr-Cyrl-CS" sz="1600" dirty="0" smtClean="0"/>
              <a:t> Препознавање и истицање примера добре праксе</a:t>
            </a:r>
          </a:p>
          <a:p>
            <a:pPr>
              <a:buClr>
                <a:schemeClr val="accent6">
                  <a:lumMod val="75000"/>
                </a:schemeClr>
              </a:buClr>
              <a:buFont typeface="Arial" pitchFamily="34" charset="0"/>
              <a:buChar char="•"/>
            </a:pPr>
            <a:r>
              <a:rPr lang="sr-Cyrl-CS" sz="1600" dirty="0" smtClean="0"/>
              <a:t> Клима подстицања иновативности, квалитета и континуираног усавршавања</a:t>
            </a:r>
            <a:endParaRPr lang="sr-Latn-CS" sz="1600" dirty="0"/>
          </a:p>
        </p:txBody>
      </p:sp>
      <p:sp>
        <p:nvSpPr>
          <p:cNvPr id="22" name="Rectangle 21"/>
          <p:cNvSpPr/>
          <p:nvPr/>
        </p:nvSpPr>
        <p:spPr>
          <a:xfrm>
            <a:off x="1676400" y="1600200"/>
            <a:ext cx="5791200" cy="923330"/>
          </a:xfrm>
          <a:prstGeom prst="rect">
            <a:avLst/>
          </a:prstGeom>
        </p:spPr>
        <p:txBody>
          <a:bodyPr wrap="square">
            <a:spAutoFit/>
          </a:bodyPr>
          <a:lstStyle/>
          <a:p>
            <a:pPr algn="just"/>
            <a:r>
              <a:rPr lang="sr-Cyrl-CS" b="1" dirty="0" smtClean="0">
                <a:solidFill>
                  <a:schemeClr val="accent6">
                    <a:lumMod val="75000"/>
                  </a:schemeClr>
                </a:solidFill>
              </a:rPr>
              <a:t>Ова школа тежи што бољим резултатима, истиче и награђује изузетност и подстиче појединце да достигну свој максимум.</a:t>
            </a:r>
            <a:endParaRPr lang="en-US" dirty="0">
              <a:solidFill>
                <a:schemeClr val="accent6">
                  <a:lumMod val="75000"/>
                </a:schemeClr>
              </a:solidFill>
            </a:endParaRPr>
          </a:p>
        </p:txBody>
      </p:sp>
      <p:pic>
        <p:nvPicPr>
          <p:cNvPr id="9" name="Picture 8" descr="image007.gif"/>
          <p:cNvPicPr>
            <a:picLocks noChangeAspect="1"/>
          </p:cNvPicPr>
          <p:nvPr/>
        </p:nvPicPr>
        <p:blipFill>
          <a:blip r:embed="rId3"/>
          <a:stretch>
            <a:fillRect/>
          </a:stretch>
        </p:blipFill>
        <p:spPr>
          <a:xfrm>
            <a:off x="5562600" y="2819400"/>
            <a:ext cx="1706033" cy="2362200"/>
          </a:xfrm>
          <a:prstGeom prst="rect">
            <a:avLst/>
          </a:prstGeom>
        </p:spPr>
      </p:pic>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0" name="Picture 6" descr="http://www.ekol.com/Assets/Images/degerlendirme-sureci.jpg"/>
          <p:cNvPicPr>
            <a:picLocks noChangeAspect="1" noChangeArrowheads="1"/>
          </p:cNvPicPr>
          <p:nvPr/>
        </p:nvPicPr>
        <p:blipFill>
          <a:blip r:embed="rId2"/>
          <a:srcRect/>
          <a:stretch>
            <a:fillRect/>
          </a:stretch>
        </p:blipFill>
        <p:spPr bwMode="auto">
          <a:xfrm>
            <a:off x="2362200" y="5029200"/>
            <a:ext cx="2641377" cy="1600200"/>
          </a:xfrm>
          <a:prstGeom prst="rect">
            <a:avLst/>
          </a:prstGeom>
          <a:noFill/>
        </p:spPr>
      </p:pic>
      <p:pic>
        <p:nvPicPr>
          <p:cNvPr id="16386" name="Picture 2" descr="http://www.dreamtech.in/images/vision.jpg"/>
          <p:cNvPicPr>
            <a:picLocks noChangeAspect="1" noChangeArrowheads="1"/>
          </p:cNvPicPr>
          <p:nvPr/>
        </p:nvPicPr>
        <p:blipFill>
          <a:blip r:embed="rId3">
            <a:lum bright="5000"/>
          </a:blip>
          <a:srcRect/>
          <a:stretch>
            <a:fillRect/>
          </a:stretch>
        </p:blipFill>
        <p:spPr bwMode="auto">
          <a:xfrm rot="19798304">
            <a:off x="873980" y="958475"/>
            <a:ext cx="4784973" cy="3558175"/>
          </a:xfrm>
          <a:prstGeom prst="rect">
            <a:avLst/>
          </a:prstGeom>
          <a:noFill/>
        </p:spPr>
      </p:pic>
      <p:pic>
        <p:nvPicPr>
          <p:cNvPr id="4" name="Picture 3" descr="logo Instituta.bmp"/>
          <p:cNvPicPr>
            <a:picLocks noChangeAspect="1"/>
          </p:cNvPicPr>
          <p:nvPr/>
        </p:nvPicPr>
        <p:blipFill>
          <a:blip r:embed="rId4">
            <a:clrChange>
              <a:clrFrom>
                <a:srgbClr val="FFFFFF"/>
              </a:clrFrom>
              <a:clrTo>
                <a:srgbClr val="FFFFFF">
                  <a:alpha val="0"/>
                </a:srgbClr>
              </a:clrTo>
            </a:clrChange>
          </a:blip>
          <a:stretch>
            <a:fillRect/>
          </a:stretch>
        </p:blipFill>
        <p:spPr>
          <a:xfrm>
            <a:off x="8153400" y="6109236"/>
            <a:ext cx="990600" cy="748763"/>
          </a:xfrm>
          <a:prstGeom prst="rect">
            <a:avLst/>
          </a:prstGeom>
        </p:spPr>
      </p:pic>
      <p:sp>
        <p:nvSpPr>
          <p:cNvPr id="5" name="Smiley Face 4"/>
          <p:cNvSpPr/>
          <p:nvPr/>
        </p:nvSpPr>
        <p:spPr>
          <a:xfrm>
            <a:off x="1676400" y="990600"/>
            <a:ext cx="762000" cy="762000"/>
          </a:xfrm>
          <a:prstGeom prst="smileyFace">
            <a:avLst/>
          </a:prstGeom>
          <a:solidFill>
            <a:srgbClr val="00B050"/>
          </a:solidFill>
          <a:ln w="222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33400" y="533400"/>
            <a:ext cx="2438400" cy="369332"/>
          </a:xfrm>
          <a:prstGeom prst="rect">
            <a:avLst/>
          </a:prstGeom>
          <a:noFill/>
        </p:spPr>
        <p:txBody>
          <a:bodyPr wrap="square" rtlCol="0">
            <a:spAutoFit/>
          </a:bodyPr>
          <a:lstStyle/>
          <a:p>
            <a:r>
              <a:rPr lang="sr-Cyrl-CS" b="1" dirty="0" smtClean="0"/>
              <a:t>Систем квалитета</a:t>
            </a:r>
            <a:endParaRPr lang="en-US" b="1" dirty="0"/>
          </a:p>
        </p:txBody>
      </p:sp>
      <p:sp>
        <p:nvSpPr>
          <p:cNvPr id="23" name="Smiley Face 22"/>
          <p:cNvSpPr/>
          <p:nvPr/>
        </p:nvSpPr>
        <p:spPr>
          <a:xfrm>
            <a:off x="3657600" y="1066800"/>
            <a:ext cx="762000" cy="762000"/>
          </a:xfrm>
          <a:prstGeom prst="smileyFace">
            <a:avLst/>
          </a:prstGeom>
          <a:solidFill>
            <a:srgbClr val="00B050"/>
          </a:solidFill>
          <a:ln w="222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505200" y="685800"/>
            <a:ext cx="2819400" cy="369332"/>
          </a:xfrm>
          <a:prstGeom prst="rect">
            <a:avLst/>
          </a:prstGeom>
          <a:noFill/>
        </p:spPr>
        <p:txBody>
          <a:bodyPr wrap="square" rtlCol="0">
            <a:spAutoFit/>
          </a:bodyPr>
          <a:lstStyle/>
          <a:p>
            <a:r>
              <a:rPr lang="sr-Cyrl-CS" b="1" dirty="0" smtClean="0"/>
              <a:t>Препознавање резултата</a:t>
            </a:r>
            <a:endParaRPr lang="en-US" b="1" dirty="0"/>
          </a:p>
        </p:txBody>
      </p:sp>
      <p:sp>
        <p:nvSpPr>
          <p:cNvPr id="25" name="TextBox 24"/>
          <p:cNvSpPr txBox="1"/>
          <p:nvPr/>
        </p:nvSpPr>
        <p:spPr>
          <a:xfrm>
            <a:off x="3276600" y="2819400"/>
            <a:ext cx="2438400" cy="646331"/>
          </a:xfrm>
          <a:prstGeom prst="rect">
            <a:avLst/>
          </a:prstGeom>
          <a:noFill/>
        </p:spPr>
        <p:txBody>
          <a:bodyPr wrap="square" rtlCol="0">
            <a:spAutoFit/>
          </a:bodyPr>
          <a:lstStyle/>
          <a:p>
            <a:pPr algn="ctr"/>
            <a:r>
              <a:rPr lang="sr-Cyrl-CS" b="1" dirty="0" smtClean="0"/>
              <a:t>Лична одговорност за квалитет</a:t>
            </a:r>
            <a:endParaRPr lang="en-US" b="1" dirty="0"/>
          </a:p>
        </p:txBody>
      </p:sp>
      <p:sp>
        <p:nvSpPr>
          <p:cNvPr id="26" name="Smiley Face 25"/>
          <p:cNvSpPr/>
          <p:nvPr/>
        </p:nvSpPr>
        <p:spPr>
          <a:xfrm>
            <a:off x="609600" y="2057400"/>
            <a:ext cx="762000" cy="762000"/>
          </a:xfrm>
          <a:prstGeom prst="smileyFace">
            <a:avLst/>
          </a:prstGeom>
          <a:solidFill>
            <a:srgbClr val="00B050"/>
          </a:solidFill>
          <a:ln w="222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miley Face 26"/>
          <p:cNvSpPr/>
          <p:nvPr/>
        </p:nvSpPr>
        <p:spPr>
          <a:xfrm>
            <a:off x="3657600" y="2133600"/>
            <a:ext cx="762000" cy="762000"/>
          </a:xfrm>
          <a:prstGeom prst="smileyFace">
            <a:avLst/>
          </a:prstGeom>
          <a:solidFill>
            <a:srgbClr val="00B050"/>
          </a:solidFill>
          <a:ln w="222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152400" y="4572000"/>
            <a:ext cx="2438400" cy="646331"/>
          </a:xfrm>
          <a:prstGeom prst="rect">
            <a:avLst/>
          </a:prstGeom>
          <a:noFill/>
        </p:spPr>
        <p:txBody>
          <a:bodyPr wrap="square" rtlCol="0">
            <a:spAutoFit/>
          </a:bodyPr>
          <a:lstStyle/>
          <a:p>
            <a:pPr algn="ctr"/>
            <a:r>
              <a:rPr lang="sr-Cyrl-CS" b="1" dirty="0" smtClean="0"/>
              <a:t>Мотивисаност свих актера</a:t>
            </a:r>
            <a:endParaRPr lang="en-US" b="1" dirty="0"/>
          </a:p>
        </p:txBody>
      </p:sp>
      <p:sp>
        <p:nvSpPr>
          <p:cNvPr id="29" name="TextBox 28"/>
          <p:cNvSpPr txBox="1"/>
          <p:nvPr/>
        </p:nvSpPr>
        <p:spPr>
          <a:xfrm>
            <a:off x="-228600" y="2895600"/>
            <a:ext cx="2438400" cy="646331"/>
          </a:xfrm>
          <a:prstGeom prst="rect">
            <a:avLst/>
          </a:prstGeom>
          <a:noFill/>
        </p:spPr>
        <p:txBody>
          <a:bodyPr wrap="square" rtlCol="0">
            <a:spAutoFit/>
          </a:bodyPr>
          <a:lstStyle/>
          <a:p>
            <a:pPr algn="ctr"/>
            <a:r>
              <a:rPr lang="sr-Cyrl-CS" b="1" dirty="0" smtClean="0"/>
              <a:t>Професионални развој наставника</a:t>
            </a:r>
            <a:endParaRPr lang="en-US" b="1" dirty="0"/>
          </a:p>
        </p:txBody>
      </p:sp>
      <p:sp>
        <p:nvSpPr>
          <p:cNvPr id="30" name="Smiley Face 29"/>
          <p:cNvSpPr/>
          <p:nvPr/>
        </p:nvSpPr>
        <p:spPr>
          <a:xfrm>
            <a:off x="1219200" y="3810000"/>
            <a:ext cx="762000" cy="762000"/>
          </a:xfrm>
          <a:prstGeom prst="smileyFace">
            <a:avLst/>
          </a:prstGeom>
          <a:solidFill>
            <a:srgbClr val="00B050"/>
          </a:solidFill>
          <a:ln w="222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1295400" y="1752600"/>
            <a:ext cx="7848600" cy="4580930"/>
            <a:chOff x="1295400" y="1752600"/>
            <a:chExt cx="7848600" cy="4580930"/>
          </a:xfrm>
        </p:grpSpPr>
        <p:sp>
          <p:nvSpPr>
            <p:cNvPr id="33" name="Smiley Face 32"/>
            <p:cNvSpPr/>
            <p:nvPr/>
          </p:nvSpPr>
          <p:spPr>
            <a:xfrm>
              <a:off x="5943600" y="4495800"/>
              <a:ext cx="762000" cy="762000"/>
            </a:xfrm>
            <a:prstGeom prst="smileyFace">
              <a:avLst>
                <a:gd name="adj" fmla="val -4653"/>
              </a:avLst>
            </a:prstGeom>
            <a:solidFill>
              <a:srgbClr val="FF3F3F"/>
            </a:solid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Smiley Face 33"/>
            <p:cNvSpPr/>
            <p:nvPr/>
          </p:nvSpPr>
          <p:spPr>
            <a:xfrm>
              <a:off x="7467600" y="4191000"/>
              <a:ext cx="762000" cy="762000"/>
            </a:xfrm>
            <a:prstGeom prst="smileyFace">
              <a:avLst>
                <a:gd name="adj" fmla="val -4653"/>
              </a:avLst>
            </a:prstGeom>
            <a:solidFill>
              <a:srgbClr val="FF3F3F"/>
            </a:solid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Smiley Face 34"/>
            <p:cNvSpPr/>
            <p:nvPr/>
          </p:nvSpPr>
          <p:spPr>
            <a:xfrm>
              <a:off x="7239000" y="5410200"/>
              <a:ext cx="762000" cy="762000"/>
            </a:xfrm>
            <a:prstGeom prst="smileyFace">
              <a:avLst>
                <a:gd name="adj" fmla="val -4653"/>
              </a:avLst>
            </a:prstGeom>
            <a:solidFill>
              <a:srgbClr val="FF3F3F"/>
            </a:solid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4267200" y="4648200"/>
              <a:ext cx="1752600" cy="369332"/>
            </a:xfrm>
            <a:prstGeom prst="rect">
              <a:avLst/>
            </a:prstGeom>
            <a:noFill/>
          </p:spPr>
          <p:txBody>
            <a:bodyPr wrap="square" rtlCol="0">
              <a:spAutoFit/>
            </a:bodyPr>
            <a:lstStyle/>
            <a:p>
              <a:r>
                <a:rPr lang="sr-Cyrl-CS" b="1" dirty="0" smtClean="0"/>
                <a:t>Такмичарство </a:t>
              </a:r>
              <a:endParaRPr lang="en-US" b="1" dirty="0"/>
            </a:p>
          </p:txBody>
        </p:sp>
        <p:sp>
          <p:nvSpPr>
            <p:cNvPr id="37" name="TextBox 36"/>
            <p:cNvSpPr txBox="1"/>
            <p:nvPr/>
          </p:nvSpPr>
          <p:spPr>
            <a:xfrm>
              <a:off x="4572000" y="5410200"/>
              <a:ext cx="2819400" cy="923330"/>
            </a:xfrm>
            <a:prstGeom prst="rect">
              <a:avLst/>
            </a:prstGeom>
            <a:noFill/>
          </p:spPr>
          <p:txBody>
            <a:bodyPr wrap="square" rtlCol="0">
              <a:spAutoFit/>
            </a:bodyPr>
            <a:lstStyle/>
            <a:p>
              <a:pPr algn="ctr"/>
              <a:r>
                <a:rPr lang="sr-Cyrl-CS" b="1" dirty="0" smtClean="0"/>
                <a:t>Запоставњени просечни ученици и деца са посебним потребама </a:t>
              </a:r>
              <a:endParaRPr lang="en-US" b="1" dirty="0"/>
            </a:p>
          </p:txBody>
        </p:sp>
        <p:sp>
          <p:nvSpPr>
            <p:cNvPr id="38" name="TextBox 37"/>
            <p:cNvSpPr txBox="1"/>
            <p:nvPr/>
          </p:nvSpPr>
          <p:spPr>
            <a:xfrm>
              <a:off x="6248400" y="3581400"/>
              <a:ext cx="2895600" cy="646331"/>
            </a:xfrm>
            <a:prstGeom prst="rect">
              <a:avLst/>
            </a:prstGeom>
            <a:noFill/>
          </p:spPr>
          <p:txBody>
            <a:bodyPr wrap="square" rtlCol="0">
              <a:spAutoFit/>
            </a:bodyPr>
            <a:lstStyle/>
            <a:p>
              <a:r>
                <a:rPr lang="sr-Cyrl-CS" b="1" dirty="0" smtClean="0"/>
                <a:t>Нарушавање праведности и доступности образовања</a:t>
              </a:r>
              <a:endParaRPr lang="en-US" b="1" dirty="0"/>
            </a:p>
          </p:txBody>
        </p:sp>
        <p:cxnSp>
          <p:nvCxnSpPr>
            <p:cNvPr id="40" name="Straight Connector 39"/>
            <p:cNvCxnSpPr/>
            <p:nvPr/>
          </p:nvCxnSpPr>
          <p:spPr>
            <a:xfrm flipV="1">
              <a:off x="1295400" y="1752600"/>
              <a:ext cx="7391400" cy="4267200"/>
            </a:xfrm>
            <a:prstGeom prst="line">
              <a:avLst/>
            </a:prstGeom>
            <a:ln w="19050">
              <a:solidFill>
                <a:schemeClr val="bg1">
                  <a:lumMod val="85000"/>
                </a:schemeClr>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nodeType="withEffect">
                                  <p:stCondLst>
                                    <p:cond delay="0"/>
                                  </p:stCondLst>
                                  <p:childTnLst>
                                    <p:set>
                                      <p:cBhvr>
                                        <p:cTn id="9" dur="1" fill="hold">
                                          <p:stCondLst>
                                            <p:cond delay="0"/>
                                          </p:stCondLst>
                                        </p:cTn>
                                        <p:tgtEl>
                                          <p:spTgt spid="16390"/>
                                        </p:tgtEl>
                                        <p:attrNameLst>
                                          <p:attrName>style.visibility</p:attrName>
                                        </p:attrNameLst>
                                      </p:cBhvr>
                                      <p:to>
                                        <p:strVal val="visible"/>
                                      </p:to>
                                    </p:set>
                                    <p:animEffect transition="in" filter="blinds(horizontal)">
                                      <p:cBhvr>
                                        <p:cTn id="10" dur="500"/>
                                        <p:tgtEl>
                                          <p:spTgt spid="16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295400"/>
            <a:ext cx="3886200" cy="1077218"/>
          </a:xfrm>
          <a:prstGeom prst="rect">
            <a:avLst/>
          </a:prstGeom>
        </p:spPr>
        <p:txBody>
          <a:bodyPr wrap="square">
            <a:spAutoFit/>
          </a:bodyPr>
          <a:lstStyle/>
          <a:p>
            <a:pPr>
              <a:spcAft>
                <a:spcPts val="600"/>
              </a:spcAft>
            </a:pPr>
            <a:r>
              <a:rPr lang="sr-Cyrl-CS" sz="3200" b="1" dirty="0" smtClean="0"/>
              <a:t>Школа у којој влада меритократија</a:t>
            </a:r>
          </a:p>
        </p:txBody>
      </p:sp>
      <p:sp>
        <p:nvSpPr>
          <p:cNvPr id="5" name="Rectangle 4"/>
          <p:cNvSpPr/>
          <p:nvPr/>
        </p:nvSpPr>
        <p:spPr>
          <a:xfrm>
            <a:off x="5257800" y="1371600"/>
            <a:ext cx="3244863" cy="584775"/>
          </a:xfrm>
          <a:prstGeom prst="rect">
            <a:avLst/>
          </a:prstGeom>
        </p:spPr>
        <p:txBody>
          <a:bodyPr wrap="none">
            <a:spAutoFit/>
          </a:bodyPr>
          <a:lstStyle/>
          <a:p>
            <a:pPr>
              <a:spcAft>
                <a:spcPts val="600"/>
              </a:spcAft>
            </a:pPr>
            <a:r>
              <a:rPr lang="sr-Cyrl-CS" sz="3200" b="1" dirty="0" smtClean="0"/>
              <a:t>Школа као арена</a:t>
            </a:r>
          </a:p>
        </p:txBody>
      </p:sp>
      <p:grpSp>
        <p:nvGrpSpPr>
          <p:cNvPr id="2" name="Group 20"/>
          <p:cNvGrpSpPr/>
          <p:nvPr/>
        </p:nvGrpSpPr>
        <p:grpSpPr>
          <a:xfrm>
            <a:off x="4419600" y="2438400"/>
            <a:ext cx="533401" cy="2971801"/>
            <a:chOff x="4267200" y="2438399"/>
            <a:chExt cx="533401" cy="2667000"/>
          </a:xfrm>
        </p:grpSpPr>
        <p:cxnSp>
          <p:nvCxnSpPr>
            <p:cNvPr id="8" name="Straight Connector 7"/>
            <p:cNvCxnSpPr/>
            <p:nvPr/>
          </p:nvCxnSpPr>
          <p:spPr>
            <a:xfrm>
              <a:off x="4267200" y="2438399"/>
              <a:ext cx="533400" cy="38100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flipV="1">
              <a:off x="4267200" y="2819399"/>
              <a:ext cx="533400" cy="45720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267200" y="3276599"/>
              <a:ext cx="533400" cy="45720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flipV="1">
              <a:off x="4267200" y="3733799"/>
              <a:ext cx="533400" cy="45720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267200" y="4190999"/>
              <a:ext cx="533400" cy="45720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flipV="1">
              <a:off x="4267201" y="4648199"/>
              <a:ext cx="533400" cy="45720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034" name="Picture 10" descr="http://www.ldeo.columbia.edu/~martins/climate_water/labs/lab4/histogram.gif"/>
          <p:cNvPicPr>
            <a:picLocks noChangeAspect="1" noChangeArrowheads="1"/>
          </p:cNvPicPr>
          <p:nvPr/>
        </p:nvPicPr>
        <p:blipFill>
          <a:blip r:embed="rId2"/>
          <a:srcRect/>
          <a:stretch>
            <a:fillRect/>
          </a:stretch>
        </p:blipFill>
        <p:spPr bwMode="auto">
          <a:xfrm>
            <a:off x="2209800" y="2667000"/>
            <a:ext cx="1905000" cy="1625550"/>
          </a:xfrm>
          <a:prstGeom prst="rect">
            <a:avLst/>
          </a:prstGeom>
          <a:noFill/>
        </p:spPr>
      </p:pic>
      <p:pic>
        <p:nvPicPr>
          <p:cNvPr id="1036" name="Picture 12" descr="http://sarcasticgamer.com/wp/wp-content/uploads/2007/10/fight.gif"/>
          <p:cNvPicPr>
            <a:picLocks noChangeAspect="1" noChangeArrowheads="1"/>
          </p:cNvPicPr>
          <p:nvPr/>
        </p:nvPicPr>
        <p:blipFill>
          <a:blip r:embed="rId3"/>
          <a:srcRect/>
          <a:stretch>
            <a:fillRect/>
          </a:stretch>
        </p:blipFill>
        <p:spPr bwMode="auto">
          <a:xfrm>
            <a:off x="5562600" y="2438400"/>
            <a:ext cx="2667000" cy="1915795"/>
          </a:xfrm>
          <a:prstGeom prst="rect">
            <a:avLst/>
          </a:prstGeom>
          <a:noFill/>
        </p:spPr>
      </p:pic>
      <p:sp>
        <p:nvSpPr>
          <p:cNvPr id="23" name="Cloud Callout 22"/>
          <p:cNvSpPr/>
          <p:nvPr/>
        </p:nvSpPr>
        <p:spPr>
          <a:xfrm>
            <a:off x="4876800" y="4876800"/>
            <a:ext cx="3352800" cy="1676400"/>
          </a:xfrm>
          <a:prstGeom prst="cloudCallout">
            <a:avLst>
              <a:gd name="adj1" fmla="val 18312"/>
              <a:gd name="adj2" fmla="val -72203"/>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chemeClr val="tx1"/>
              </a:solidFill>
            </a:endParaRPr>
          </a:p>
        </p:txBody>
      </p:sp>
      <p:sp>
        <p:nvSpPr>
          <p:cNvPr id="24" name="TextBox 23"/>
          <p:cNvSpPr txBox="1"/>
          <p:nvPr/>
        </p:nvSpPr>
        <p:spPr>
          <a:xfrm>
            <a:off x="5410200" y="5105400"/>
            <a:ext cx="2667000" cy="1015663"/>
          </a:xfrm>
          <a:prstGeom prst="rect">
            <a:avLst/>
          </a:prstGeom>
          <a:noFill/>
        </p:spPr>
        <p:txBody>
          <a:bodyPr wrap="square" rtlCol="0">
            <a:spAutoFit/>
          </a:bodyPr>
          <a:lstStyle/>
          <a:p>
            <a:r>
              <a:rPr lang="sr-Latn-CS" sz="1200" i="1" dirty="0" smtClean="0">
                <a:ea typeface="Times New Roman"/>
                <a:cs typeface="Times New Roman"/>
              </a:rPr>
              <a:t>Можда би онда </a:t>
            </a:r>
            <a:r>
              <a:rPr lang="sr-Cyrl-CS" sz="1200" i="1" dirty="0" smtClean="0">
                <a:ea typeface="Times New Roman"/>
                <a:cs typeface="Times New Roman"/>
              </a:rPr>
              <a:t>били </a:t>
            </a:r>
            <a:r>
              <a:rPr lang="sr-Latn-CS" sz="1200" i="1" dirty="0" smtClean="0">
                <a:ea typeface="Times New Roman"/>
                <a:cs typeface="Times New Roman"/>
              </a:rPr>
              <a:t>занемарени међуљудски односи и атмосфера.</a:t>
            </a:r>
            <a:r>
              <a:rPr lang="sr-Cyrl-CS" sz="1200" i="1" dirty="0" smtClean="0">
                <a:ea typeface="Times New Roman"/>
                <a:cs typeface="Times New Roman"/>
              </a:rPr>
              <a:t> М</a:t>
            </a:r>
            <a:r>
              <a:rPr lang="sr-Latn-CS" sz="1200" i="1" dirty="0" smtClean="0">
                <a:ea typeface="Times New Roman"/>
                <a:cs typeface="Times New Roman"/>
              </a:rPr>
              <a:t>ожда бисмо се извитоперили и само претворили у неко такмичење у изузетно</a:t>
            </a:r>
            <a:r>
              <a:rPr lang="sr-Cyrl-CS" sz="1200" i="1" dirty="0" smtClean="0">
                <a:ea typeface="Times New Roman"/>
                <a:cs typeface="Times New Roman"/>
              </a:rPr>
              <a:t>сти.</a:t>
            </a:r>
            <a:endParaRPr lang="en-US" sz="1200" dirty="0"/>
          </a:p>
        </p:txBody>
      </p:sp>
      <p:pic>
        <p:nvPicPr>
          <p:cNvPr id="1030" name="Picture 6" descr="http://www.uen.org/utahlink/activities/loadimg.cgi?p=/uploads/9870_a_a1127.gif"/>
          <p:cNvPicPr>
            <a:picLocks noChangeAspect="1" noChangeArrowheads="1"/>
          </p:cNvPicPr>
          <p:nvPr/>
        </p:nvPicPr>
        <p:blipFill>
          <a:blip r:embed="rId4">
            <a:clrChange>
              <a:clrFrom>
                <a:srgbClr val="FFFFFF"/>
              </a:clrFrom>
              <a:clrTo>
                <a:srgbClr val="FFFFFF">
                  <a:alpha val="0"/>
                </a:srgbClr>
              </a:clrTo>
            </a:clrChange>
          </a:blip>
          <a:stretch>
            <a:fillRect/>
          </a:stretch>
        </p:blipFill>
        <p:spPr bwMode="auto">
          <a:xfrm>
            <a:off x="381000" y="2438400"/>
            <a:ext cx="1864128" cy="2057399"/>
          </a:xfrm>
          <a:prstGeom prst="rect">
            <a:avLst/>
          </a:prstGeom>
          <a:noFill/>
          <a:ln>
            <a:noFill/>
          </a:ln>
        </p:spPr>
      </p:pic>
      <p:sp>
        <p:nvSpPr>
          <p:cNvPr id="25" name="Cloud Callout 24"/>
          <p:cNvSpPr/>
          <p:nvPr/>
        </p:nvSpPr>
        <p:spPr>
          <a:xfrm>
            <a:off x="685800" y="4953000"/>
            <a:ext cx="3352800" cy="1676400"/>
          </a:xfrm>
          <a:prstGeom prst="cloudCallout">
            <a:avLst>
              <a:gd name="adj1" fmla="val -10614"/>
              <a:gd name="adj2" fmla="val -77988"/>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chemeClr val="tx1"/>
              </a:solidFill>
            </a:endParaRPr>
          </a:p>
        </p:txBody>
      </p:sp>
      <p:sp>
        <p:nvSpPr>
          <p:cNvPr id="26" name="TextBox 25"/>
          <p:cNvSpPr txBox="1"/>
          <p:nvPr/>
        </p:nvSpPr>
        <p:spPr>
          <a:xfrm>
            <a:off x="1219200" y="5257800"/>
            <a:ext cx="2590800" cy="1015663"/>
          </a:xfrm>
          <a:prstGeom prst="rect">
            <a:avLst/>
          </a:prstGeom>
          <a:noFill/>
        </p:spPr>
        <p:txBody>
          <a:bodyPr wrap="square" rtlCol="0">
            <a:spAutoFit/>
          </a:bodyPr>
          <a:lstStyle/>
          <a:p>
            <a:r>
              <a:rPr lang="sr-Cyrl-CS" sz="1200" i="1" dirty="0" smtClean="0"/>
              <a:t>Мислим да би били сви задовољни да нема уравниловке, да се вреднују резултати и да се тачно зна која је добра школа, да се зна ко су добри наставници.</a:t>
            </a:r>
            <a:endParaRPr lang="en-US" sz="1200" dirty="0"/>
          </a:p>
        </p:txBody>
      </p:sp>
      <p:sp>
        <p:nvSpPr>
          <p:cNvPr id="18" name="Title 1"/>
          <p:cNvSpPr>
            <a:spLocks noGrp="1"/>
          </p:cNvSpPr>
          <p:nvPr>
            <p:ph type="title"/>
          </p:nvPr>
        </p:nvSpPr>
        <p:spPr>
          <a:xfrm>
            <a:off x="457200" y="152400"/>
            <a:ext cx="8229600" cy="1143000"/>
          </a:xfrm>
        </p:spPr>
        <p:txBody>
          <a:bodyPr>
            <a:normAutofit/>
          </a:bodyPr>
          <a:lstStyle/>
          <a:p>
            <a:r>
              <a:rPr lang="sr-Cyrl-CS" sz="4000" b="1" dirty="0" smtClean="0">
                <a:solidFill>
                  <a:schemeClr val="accent6">
                    <a:lumMod val="75000"/>
                  </a:schemeClr>
                </a:solidFill>
              </a:rPr>
              <a:t>Такмичење или борба за опстанак? </a:t>
            </a:r>
            <a:endParaRPr lang="en-US" sz="4000" b="1" dirty="0">
              <a:solidFill>
                <a:schemeClr val="accent6">
                  <a:lumMod val="75000"/>
                </a:schemeClr>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Right)">
                                      <p:cBhvr>
                                        <p:cTn id="7" dur="500"/>
                                        <p:tgtEl>
                                          <p:spTgt spid="5"/>
                                        </p:tgtEl>
                                      </p:cBhvr>
                                    </p:animEffect>
                                  </p:childTnLst>
                                </p:cTn>
                              </p:par>
                              <p:par>
                                <p:cTn id="8" presetID="12" presetClass="entr" presetSubtype="2" fill="hold" nodeType="withEffect">
                                  <p:stCondLst>
                                    <p:cond delay="0"/>
                                  </p:stCondLst>
                                  <p:childTnLst>
                                    <p:set>
                                      <p:cBhvr>
                                        <p:cTn id="9" dur="1" fill="hold">
                                          <p:stCondLst>
                                            <p:cond delay="0"/>
                                          </p:stCondLst>
                                        </p:cTn>
                                        <p:tgtEl>
                                          <p:spTgt spid="1036"/>
                                        </p:tgtEl>
                                        <p:attrNameLst>
                                          <p:attrName>style.visibility</p:attrName>
                                        </p:attrNameLst>
                                      </p:cBhvr>
                                      <p:to>
                                        <p:strVal val="visible"/>
                                      </p:to>
                                    </p:set>
                                    <p:animEffect transition="in" filter="slide(fromRight)">
                                      <p:cBhvr>
                                        <p:cTn id="10" dur="500"/>
                                        <p:tgtEl>
                                          <p:spTgt spid="1036"/>
                                        </p:tgtEl>
                                      </p:cBhvr>
                                    </p:animEffect>
                                  </p:childTnLst>
                                </p:cTn>
                              </p:par>
                              <p:par>
                                <p:cTn id="11" presetID="12" presetClass="entr" presetSubtype="2"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slide(fromRight)">
                                      <p:cBhvr>
                                        <p:cTn id="13" dur="500"/>
                                        <p:tgtEl>
                                          <p:spTgt spid="24"/>
                                        </p:tgtEl>
                                      </p:cBhvr>
                                    </p:animEffect>
                                  </p:childTnLst>
                                </p:cTn>
                              </p:par>
                              <p:par>
                                <p:cTn id="14" presetID="12" presetClass="entr" presetSubtype="2"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slide(fromRight)">
                                      <p:cBhvr>
                                        <p:cTn id="1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animBg="1"/>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524000" y="16764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4267200" y="1600200"/>
            <a:ext cx="3810000" cy="1446550"/>
          </a:xfrm>
          <a:prstGeom prst="rect">
            <a:avLst/>
          </a:prstGeom>
          <a:noFill/>
        </p:spPr>
        <p:txBody>
          <a:bodyPr wrap="square" rtlCol="0">
            <a:spAutoFit/>
          </a:bodyPr>
          <a:lstStyle/>
          <a:p>
            <a:pPr>
              <a:spcAft>
                <a:spcPts val="1200"/>
              </a:spcAft>
              <a:buFont typeface="Arial" pitchFamily="34" charset="0"/>
              <a:buChar char="•"/>
            </a:pPr>
            <a:r>
              <a:rPr lang="sr-Cyrl-CS" sz="2400" dirty="0" smtClean="0"/>
              <a:t> </a:t>
            </a:r>
            <a:r>
              <a:rPr lang="sr-Cyrl-CS" sz="2200" dirty="0" smtClean="0"/>
              <a:t>Стандарди квалитета</a:t>
            </a:r>
          </a:p>
          <a:p>
            <a:pPr>
              <a:spcAft>
                <a:spcPts val="1200"/>
              </a:spcAft>
              <a:buFont typeface="Arial" pitchFamily="34" charset="0"/>
              <a:buChar char="•"/>
            </a:pPr>
            <a:r>
              <a:rPr lang="sr-Cyrl-CS" sz="2200" dirty="0" smtClean="0"/>
              <a:t> Квазитржишни модел </a:t>
            </a:r>
          </a:p>
          <a:p>
            <a:pPr>
              <a:spcAft>
                <a:spcPts val="1200"/>
              </a:spcAft>
              <a:buFont typeface="Arial" pitchFamily="34" charset="0"/>
              <a:buChar char="•"/>
            </a:pPr>
            <a:r>
              <a:rPr lang="sr-Cyrl-CS" sz="2200" dirty="0" smtClean="0"/>
              <a:t> Подстицаји најбољима</a:t>
            </a:r>
            <a:endParaRPr lang="en-US" sz="2200" dirty="0"/>
          </a:p>
        </p:txBody>
      </p:sp>
      <p:sp>
        <p:nvSpPr>
          <p:cNvPr id="6" name="TextBox 5"/>
          <p:cNvSpPr txBox="1"/>
          <p:nvPr/>
        </p:nvSpPr>
        <p:spPr>
          <a:xfrm>
            <a:off x="1295400" y="3962400"/>
            <a:ext cx="4343400" cy="2585323"/>
          </a:xfrm>
          <a:prstGeom prst="rect">
            <a:avLst/>
          </a:prstGeom>
          <a:noFill/>
        </p:spPr>
        <p:txBody>
          <a:bodyPr wrap="square" rtlCol="0">
            <a:spAutoFit/>
          </a:bodyPr>
          <a:lstStyle/>
          <a:p>
            <a:pPr>
              <a:spcAft>
                <a:spcPts val="1200"/>
              </a:spcAft>
              <a:buFont typeface="Arial" pitchFamily="34" charset="0"/>
              <a:buChar char="•"/>
            </a:pPr>
            <a:r>
              <a:rPr lang="sr-Cyrl-CS" sz="2200" dirty="0" smtClean="0"/>
              <a:t> Корупција у процени квалитета</a:t>
            </a:r>
          </a:p>
          <a:p>
            <a:pPr>
              <a:spcAft>
                <a:spcPts val="1200"/>
              </a:spcAft>
              <a:buFont typeface="Arial" pitchFamily="34" charset="0"/>
              <a:buChar char="•"/>
            </a:pPr>
            <a:r>
              <a:rPr lang="sr-Cyrl-CS" sz="2200" dirty="0" smtClean="0"/>
              <a:t> Неједнаке могућности школа</a:t>
            </a:r>
          </a:p>
          <a:p>
            <a:pPr>
              <a:spcAft>
                <a:spcPts val="1200"/>
              </a:spcAft>
              <a:buFont typeface="Arial" pitchFamily="34" charset="0"/>
              <a:buChar char="•"/>
            </a:pPr>
            <a:r>
              <a:rPr lang="sr-Cyrl-CS" sz="2200" dirty="0" smtClean="0"/>
              <a:t> Неједнако образовно залеђе ученика</a:t>
            </a:r>
          </a:p>
          <a:p>
            <a:pPr>
              <a:spcAft>
                <a:spcPts val="1200"/>
              </a:spcAft>
              <a:buFont typeface="Arial" pitchFamily="34" charset="0"/>
              <a:buChar char="•"/>
            </a:pPr>
            <a:r>
              <a:rPr lang="sr-Cyrl-CS" sz="2200" dirty="0" smtClean="0"/>
              <a:t> Ограничен приступ “најбољим” школама</a:t>
            </a:r>
            <a:endParaRPr lang="en-US" sz="2200" dirty="0"/>
          </a:p>
        </p:txBody>
      </p:sp>
      <p:sp>
        <p:nvSpPr>
          <p:cNvPr id="7" name="Cloud Callout 6"/>
          <p:cNvSpPr/>
          <p:nvPr/>
        </p:nvSpPr>
        <p:spPr>
          <a:xfrm>
            <a:off x="152400" y="228600"/>
            <a:ext cx="3886200" cy="1828800"/>
          </a:xfrm>
          <a:prstGeom prst="cloudCallout">
            <a:avLst>
              <a:gd name="adj1" fmla="val 67937"/>
              <a:gd name="adj2" fmla="val 20076"/>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533400" y="685800"/>
            <a:ext cx="3429000" cy="1015663"/>
          </a:xfrm>
          <a:prstGeom prst="rect">
            <a:avLst/>
          </a:prstGeom>
          <a:noFill/>
        </p:spPr>
        <p:txBody>
          <a:bodyPr wrap="square" rtlCol="0">
            <a:spAutoFit/>
          </a:bodyPr>
          <a:lstStyle/>
          <a:p>
            <a:r>
              <a:rPr lang="sr-Cyrl-CS" sz="1200" i="1" dirty="0" smtClean="0"/>
              <a:t>У</a:t>
            </a:r>
            <a:r>
              <a:rPr lang="sr-Latn-CS" sz="1200" i="1" dirty="0" smtClean="0"/>
              <a:t> ери конкурентске борбе</a:t>
            </a:r>
            <a:r>
              <a:rPr lang="sr-Cyrl-CS" sz="1200" i="1" dirty="0" smtClean="0"/>
              <a:t>,</a:t>
            </a:r>
            <a:r>
              <a:rPr lang="sr-Latn-CS" sz="1200" i="1" dirty="0" smtClean="0"/>
              <a:t> када ће ученици и родитељи моћи да бирају школе</a:t>
            </a:r>
            <a:r>
              <a:rPr lang="sr-Cyrl-CS" sz="1200" i="1" dirty="0" smtClean="0"/>
              <a:t>,</a:t>
            </a:r>
            <a:r>
              <a:rPr lang="sr-Latn-CS" sz="1200" i="1" dirty="0" smtClean="0"/>
              <a:t> већ могу по важећем закону да бирају</a:t>
            </a:r>
            <a:r>
              <a:rPr lang="sr-Cyrl-CS" sz="1200" i="1" dirty="0" smtClean="0"/>
              <a:t>, м</a:t>
            </a:r>
            <a:r>
              <a:rPr lang="sr-Latn-CS" sz="1200" i="1" dirty="0" smtClean="0"/>
              <a:t>ислим да ће ипак стручност и квалитет рада наставника имати централно место</a:t>
            </a:r>
            <a:r>
              <a:rPr lang="sr-Cyrl-CS" sz="1200" i="1" dirty="0" smtClean="0"/>
              <a:t>.</a:t>
            </a:r>
            <a:endParaRPr lang="en-US" sz="1200" dirty="0"/>
          </a:p>
        </p:txBody>
      </p:sp>
      <p:sp>
        <p:nvSpPr>
          <p:cNvPr id="9" name="Cloud Callout 8"/>
          <p:cNvSpPr/>
          <p:nvPr/>
        </p:nvSpPr>
        <p:spPr>
          <a:xfrm>
            <a:off x="5638800" y="5334000"/>
            <a:ext cx="3429000" cy="1447800"/>
          </a:xfrm>
          <a:prstGeom prst="cloudCallout">
            <a:avLst>
              <a:gd name="adj1" fmla="val -61761"/>
              <a:gd name="adj2" fmla="val 12484"/>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5943600" y="5646003"/>
            <a:ext cx="3048000" cy="830997"/>
          </a:xfrm>
          <a:prstGeom prst="rect">
            <a:avLst/>
          </a:prstGeom>
          <a:noFill/>
        </p:spPr>
        <p:txBody>
          <a:bodyPr wrap="square" rtlCol="0">
            <a:spAutoFit/>
          </a:bodyPr>
          <a:lstStyle/>
          <a:p>
            <a:r>
              <a:rPr lang="sr-Cyrl-CS" sz="1200" i="1" dirty="0" smtClean="0"/>
              <a:t>П</a:t>
            </a:r>
            <a:r>
              <a:rPr lang="sr-Latn-CS" sz="1200" i="1" dirty="0" smtClean="0"/>
              <a:t>равимо овим елитне школе</a:t>
            </a:r>
            <a:r>
              <a:rPr lang="sr-Cyrl-CS" sz="1200" i="1" dirty="0" smtClean="0"/>
              <a:t>, а </a:t>
            </a:r>
            <a:r>
              <a:rPr lang="sr-Latn-CS" sz="1200" i="1" dirty="0" smtClean="0"/>
              <a:t>то је мач са две оштрице</a:t>
            </a:r>
            <a:r>
              <a:rPr lang="sr-Cyrl-CS" sz="1200" i="1" dirty="0" smtClean="0"/>
              <a:t>. </a:t>
            </a:r>
            <a:r>
              <a:rPr lang="sr-Latn-CS" sz="1200" i="1" dirty="0" smtClean="0"/>
              <a:t>Ми можемо постати елитна школа. </a:t>
            </a:r>
            <a:r>
              <a:rPr lang="sr-Cyrl-CS" sz="1200" i="1" dirty="0" smtClean="0"/>
              <a:t>Д</a:t>
            </a:r>
            <a:r>
              <a:rPr lang="sr-Latn-CS" sz="1200" i="1" dirty="0" smtClean="0"/>
              <a:t>а ли т</a:t>
            </a:r>
            <a:r>
              <a:rPr lang="sr-Cyrl-CS" sz="1200" i="1" dirty="0" smtClean="0"/>
              <a:t>о </a:t>
            </a:r>
            <a:r>
              <a:rPr lang="sr-Latn-CS" sz="1200" i="1" dirty="0" smtClean="0"/>
              <a:t>може нека сеоска </a:t>
            </a:r>
            <a:r>
              <a:rPr lang="sr-Cyrl-CS" sz="1200" i="1" dirty="0" smtClean="0"/>
              <a:t>школа, </a:t>
            </a:r>
            <a:r>
              <a:rPr lang="sr-Latn-CS" sz="1200" i="1" dirty="0" smtClean="0"/>
              <a:t>т</a:t>
            </a:r>
            <a:r>
              <a:rPr lang="sr-Cyrl-CS" sz="1200" i="1" dirty="0" smtClean="0"/>
              <a:t>а</a:t>
            </a:r>
            <a:r>
              <a:rPr lang="sr-Latn-CS" sz="1200" i="1" dirty="0" smtClean="0"/>
              <a:t>мо</a:t>
            </a:r>
            <a:r>
              <a:rPr lang="sr-Cyrl-CS" sz="1200" i="1" dirty="0" smtClean="0"/>
              <a:t>, </a:t>
            </a:r>
            <a:r>
              <a:rPr lang="sr-Latn-CS" sz="1200" i="1" dirty="0" smtClean="0"/>
              <a:t>с обзиром на услове</a:t>
            </a:r>
            <a:endParaRPr lang="en-US" sz="12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533400"/>
            <a:ext cx="9144000" cy="5715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77" name="TextBox 8"/>
          <p:cNvSpPr txBox="1">
            <a:spLocks noChangeArrowheads="1"/>
          </p:cNvSpPr>
          <p:nvPr/>
        </p:nvSpPr>
        <p:spPr bwMode="auto">
          <a:xfrm>
            <a:off x="1143000" y="1981200"/>
            <a:ext cx="8001000" cy="3108543"/>
          </a:xfrm>
          <a:prstGeom prst="rect">
            <a:avLst/>
          </a:prstGeom>
          <a:noFill/>
          <a:ln w="9525">
            <a:noFill/>
            <a:miter lim="800000"/>
            <a:headEnd/>
            <a:tailEnd/>
          </a:ln>
        </p:spPr>
        <p:txBody>
          <a:bodyPr wrap="square">
            <a:spAutoFit/>
          </a:bodyPr>
          <a:lstStyle/>
          <a:p>
            <a:r>
              <a:rPr lang="x-none" sz="2800" b="1" dirty="0" smtClean="0"/>
              <a:t>Опис пројекта и методологије</a:t>
            </a:r>
            <a:endParaRPr lang="sr-Latn-CS" sz="2800" b="1" dirty="0"/>
          </a:p>
          <a:p>
            <a:endParaRPr lang="sr-Latn-CS" sz="2800" b="1" dirty="0"/>
          </a:p>
          <a:p>
            <a:r>
              <a:rPr lang="x-none" sz="2800" b="1" dirty="0" smtClean="0"/>
              <a:t>Представе о образовним променама у прошлости</a:t>
            </a:r>
            <a:endParaRPr lang="sr-Latn-CS" sz="2800" b="1" dirty="0"/>
          </a:p>
          <a:p>
            <a:endParaRPr lang="sr-Latn-CS" sz="2800" b="1" dirty="0"/>
          </a:p>
          <a:p>
            <a:r>
              <a:rPr lang="x-none" sz="2800" b="1" dirty="0" smtClean="0"/>
              <a:t>Тестирање сценарија</a:t>
            </a:r>
          </a:p>
          <a:p>
            <a:endParaRPr lang="x-none" sz="2800" b="1" dirty="0" smtClean="0"/>
          </a:p>
          <a:p>
            <a:r>
              <a:rPr lang="x-none" sz="2800" b="1" dirty="0" smtClean="0"/>
              <a:t>Закључци</a:t>
            </a:r>
            <a:endParaRPr lang="en-US" sz="2800" b="1" dirty="0"/>
          </a:p>
        </p:txBody>
      </p:sp>
      <p:grpSp>
        <p:nvGrpSpPr>
          <p:cNvPr id="3" name="Group 18"/>
          <p:cNvGrpSpPr>
            <a:grpSpLocks/>
          </p:cNvGrpSpPr>
          <p:nvPr/>
        </p:nvGrpSpPr>
        <p:grpSpPr bwMode="auto">
          <a:xfrm>
            <a:off x="304800" y="3581400"/>
            <a:ext cx="762000" cy="685800"/>
            <a:chOff x="304800" y="2743200"/>
            <a:chExt cx="762000" cy="685800"/>
          </a:xfrm>
          <a:solidFill>
            <a:schemeClr val="accent6">
              <a:lumMod val="75000"/>
            </a:schemeClr>
          </a:solidFill>
        </p:grpSpPr>
        <p:sp>
          <p:nvSpPr>
            <p:cNvPr id="20" name="Rectangle 19"/>
            <p:cNvSpPr/>
            <p:nvPr/>
          </p:nvSpPr>
          <p:spPr>
            <a:xfrm>
              <a:off x="304800" y="2743200"/>
              <a:ext cx="762000" cy="685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r-Latn-CS" sz="3200" b="1" dirty="0"/>
                <a:t>1</a:t>
              </a:r>
              <a:endParaRPr lang="en-US" sz="3200" b="1" dirty="0"/>
            </a:p>
          </p:txBody>
        </p:sp>
        <p:sp>
          <p:nvSpPr>
            <p:cNvPr id="21" name="Rectangle 20"/>
            <p:cNvSpPr/>
            <p:nvPr/>
          </p:nvSpPr>
          <p:spPr>
            <a:xfrm>
              <a:off x="457200" y="2819400"/>
              <a:ext cx="457200" cy="457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r-Latn-CS" sz="3200" b="1" dirty="0"/>
                <a:t>3</a:t>
              </a:r>
              <a:endParaRPr lang="en-US" sz="3200" b="1" dirty="0"/>
            </a:p>
          </p:txBody>
        </p:sp>
      </p:grpSp>
      <p:grpSp>
        <p:nvGrpSpPr>
          <p:cNvPr id="4" name="Group 17"/>
          <p:cNvGrpSpPr>
            <a:grpSpLocks/>
          </p:cNvGrpSpPr>
          <p:nvPr/>
        </p:nvGrpSpPr>
        <p:grpSpPr bwMode="auto">
          <a:xfrm>
            <a:off x="304800" y="2743200"/>
            <a:ext cx="762000" cy="685800"/>
            <a:chOff x="304800" y="2743200"/>
            <a:chExt cx="762000" cy="685800"/>
          </a:xfrm>
          <a:solidFill>
            <a:schemeClr val="accent6">
              <a:lumMod val="75000"/>
            </a:schemeClr>
          </a:solidFill>
        </p:grpSpPr>
        <p:sp>
          <p:nvSpPr>
            <p:cNvPr id="18" name="Rectangle 17"/>
            <p:cNvSpPr/>
            <p:nvPr/>
          </p:nvSpPr>
          <p:spPr>
            <a:xfrm>
              <a:off x="304800" y="2743200"/>
              <a:ext cx="762000" cy="685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r-Latn-CS" sz="3200" b="1" dirty="0"/>
                <a:t>1</a:t>
              </a:r>
              <a:endParaRPr lang="en-US" sz="3200" b="1" dirty="0"/>
            </a:p>
          </p:txBody>
        </p:sp>
        <p:sp>
          <p:nvSpPr>
            <p:cNvPr id="19" name="Rectangle 18"/>
            <p:cNvSpPr/>
            <p:nvPr/>
          </p:nvSpPr>
          <p:spPr>
            <a:xfrm>
              <a:off x="457200" y="2819400"/>
              <a:ext cx="457200" cy="457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r-Latn-CS" sz="3200" b="1" dirty="0"/>
                <a:t>2</a:t>
              </a:r>
              <a:endParaRPr lang="en-US" sz="3200" b="1" dirty="0"/>
            </a:p>
          </p:txBody>
        </p:sp>
      </p:grpSp>
      <p:cxnSp>
        <p:nvCxnSpPr>
          <p:cNvPr id="22" name="Straight Connector 21"/>
          <p:cNvCxnSpPr/>
          <p:nvPr/>
        </p:nvCxnSpPr>
        <p:spPr>
          <a:xfrm>
            <a:off x="0" y="533400"/>
            <a:ext cx="91440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Picture 24" descr="logo Instituta.bmp"/>
          <p:cNvPicPr>
            <a:picLocks noChangeAspect="1"/>
          </p:cNvPicPr>
          <p:nvPr/>
        </p:nvPicPr>
        <p:blipFill>
          <a:blip r:embed="rId2">
            <a:clrChange>
              <a:clrFrom>
                <a:srgbClr val="FFFFFF"/>
              </a:clrFrom>
              <a:clrTo>
                <a:srgbClr val="FFFFFF">
                  <a:alpha val="0"/>
                </a:srgbClr>
              </a:clrTo>
            </a:clrChange>
          </a:blip>
          <a:stretch>
            <a:fillRect/>
          </a:stretch>
        </p:blipFill>
        <p:spPr>
          <a:xfrm>
            <a:off x="7732643" y="5181600"/>
            <a:ext cx="1411357" cy="1066800"/>
          </a:xfrm>
          <a:prstGeom prst="rect">
            <a:avLst/>
          </a:prstGeom>
        </p:spPr>
      </p:pic>
      <p:grpSp>
        <p:nvGrpSpPr>
          <p:cNvPr id="5" name="Group 18"/>
          <p:cNvGrpSpPr>
            <a:grpSpLocks/>
          </p:cNvGrpSpPr>
          <p:nvPr/>
        </p:nvGrpSpPr>
        <p:grpSpPr bwMode="auto">
          <a:xfrm>
            <a:off x="304800" y="4419600"/>
            <a:ext cx="762000" cy="685800"/>
            <a:chOff x="304800" y="2743200"/>
            <a:chExt cx="762000" cy="685800"/>
          </a:xfrm>
          <a:solidFill>
            <a:schemeClr val="accent6">
              <a:lumMod val="75000"/>
            </a:schemeClr>
          </a:solidFill>
        </p:grpSpPr>
        <p:sp>
          <p:nvSpPr>
            <p:cNvPr id="27" name="Rectangle 26"/>
            <p:cNvSpPr/>
            <p:nvPr/>
          </p:nvSpPr>
          <p:spPr>
            <a:xfrm>
              <a:off x="304800" y="2743200"/>
              <a:ext cx="762000" cy="685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r-Latn-CS" sz="3200" b="1" dirty="0"/>
                <a:t>1</a:t>
              </a:r>
              <a:endParaRPr lang="en-US" sz="3200" b="1" dirty="0"/>
            </a:p>
          </p:txBody>
        </p:sp>
        <p:sp>
          <p:nvSpPr>
            <p:cNvPr id="28" name="Rectangle 27"/>
            <p:cNvSpPr/>
            <p:nvPr/>
          </p:nvSpPr>
          <p:spPr>
            <a:xfrm>
              <a:off x="457200" y="2819400"/>
              <a:ext cx="457200" cy="457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x-none" sz="3200" b="1" dirty="0" smtClean="0"/>
                <a:t>4</a:t>
              </a:r>
              <a:endParaRPr lang="en-US" sz="3200" b="1" dirty="0"/>
            </a:p>
          </p:txBody>
        </p:sp>
      </p:grpSp>
      <p:sp>
        <p:nvSpPr>
          <p:cNvPr id="29" name="Rectangle 28"/>
          <p:cNvSpPr/>
          <p:nvPr/>
        </p:nvSpPr>
        <p:spPr>
          <a:xfrm>
            <a:off x="0" y="6324600"/>
            <a:ext cx="91440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b="1" dirty="0" smtClean="0">
                <a:solidFill>
                  <a:schemeClr val="bg1">
                    <a:lumMod val="50000"/>
                  </a:schemeClr>
                </a:solidFill>
              </a:rPr>
              <a:t>Medija centar, 21. jun 2011. </a:t>
            </a:r>
            <a:endParaRPr lang="en-US" dirty="0">
              <a:solidFill>
                <a:schemeClr val="bg1">
                  <a:lumMod val="50000"/>
                </a:schemeClr>
              </a:solidFill>
            </a:endParaRPr>
          </a:p>
        </p:txBody>
      </p:sp>
      <p:cxnSp>
        <p:nvCxnSpPr>
          <p:cNvPr id="30" name="Straight Connector 29"/>
          <p:cNvCxnSpPr/>
          <p:nvPr/>
        </p:nvCxnSpPr>
        <p:spPr>
          <a:xfrm>
            <a:off x="0" y="6248400"/>
            <a:ext cx="91440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23" name="Picture 2"/>
          <p:cNvPicPr>
            <a:picLocks noChangeAspect="1" noChangeArrowheads="1"/>
          </p:cNvPicPr>
          <p:nvPr/>
        </p:nvPicPr>
        <p:blipFill>
          <a:blip r:embed="rId3">
            <a:duotone>
              <a:schemeClr val="accent6">
                <a:shade val="45000"/>
                <a:satMod val="135000"/>
              </a:schemeClr>
              <a:prstClr val="white"/>
            </a:duotone>
          </a:blip>
          <a:srcRect/>
          <a:stretch>
            <a:fillRect/>
          </a:stretch>
        </p:blipFill>
        <p:spPr bwMode="auto">
          <a:xfrm rot="5400000">
            <a:off x="360602" y="1849198"/>
            <a:ext cx="657225" cy="768829"/>
          </a:xfrm>
          <a:prstGeom prst="rect">
            <a:avLst/>
          </a:prstGeom>
          <a:solidFill>
            <a:schemeClr val="accent6">
              <a:lumMod val="75000"/>
            </a:schemeClr>
          </a:solidFill>
          <a:ln w="25400">
            <a:solidFill>
              <a:schemeClr val="accent1"/>
            </a:solidFill>
            <a:miter lim="800000"/>
            <a:headEnd/>
            <a:tailEnd/>
          </a:ln>
          <a:effectLst/>
        </p:spPr>
      </p:pic>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75453" y="3286302"/>
            <a:ext cx="2834237" cy="1965453"/>
            <a:chOff x="-75453" y="2584755"/>
            <a:chExt cx="2834237" cy="1965453"/>
          </a:xfrm>
          <a:effectLst>
            <a:outerShdw blurRad="50800" dist="38100" dir="8100000" algn="tr" rotWithShape="0">
              <a:prstClr val="black">
                <a:alpha val="40000"/>
              </a:prstClr>
            </a:outerShdw>
          </a:effectLst>
        </p:grpSpPr>
        <p:sp>
          <p:nvSpPr>
            <p:cNvPr id="31" name="Up Arrow 30"/>
            <p:cNvSpPr/>
            <p:nvPr/>
          </p:nvSpPr>
          <p:spPr>
            <a:xfrm rot="2243946">
              <a:off x="-75453" y="2584755"/>
              <a:ext cx="2834237" cy="1965453"/>
            </a:xfrm>
            <a:prstGeom prst="upArrow">
              <a:avLst>
                <a:gd name="adj1" fmla="val 50000"/>
                <a:gd name="adj2" fmla="val 4058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rot="2179789">
              <a:off x="296674" y="2962715"/>
              <a:ext cx="1947024" cy="1323439"/>
            </a:xfrm>
            <a:prstGeom prst="rect">
              <a:avLst/>
            </a:prstGeom>
            <a:noFill/>
          </p:spPr>
          <p:txBody>
            <a:bodyPr wrap="square" rtlCol="0">
              <a:spAutoFit/>
            </a:bodyPr>
            <a:lstStyle/>
            <a:p>
              <a:pPr algn="ctr"/>
              <a:r>
                <a:rPr lang="sr-Cyrl-CS" sz="1600" b="1" dirty="0" smtClean="0"/>
                <a:t>Побољшавање регулативе о организацији и управљању школом</a:t>
              </a:r>
              <a:endParaRPr lang="en-US" sz="1600" b="1" dirty="0"/>
            </a:p>
          </p:txBody>
        </p:sp>
      </p:grpSp>
      <p:sp>
        <p:nvSpPr>
          <p:cNvPr id="6" name="TextBox 5"/>
          <p:cNvSpPr txBox="1"/>
          <p:nvPr/>
        </p:nvSpPr>
        <p:spPr>
          <a:xfrm>
            <a:off x="2667000" y="3352800"/>
            <a:ext cx="3962400" cy="954107"/>
          </a:xfrm>
          <a:prstGeom prst="rect">
            <a:avLst/>
          </a:prstGeom>
          <a:noFill/>
        </p:spPr>
        <p:txBody>
          <a:bodyPr wrap="square" rtlCol="0">
            <a:spAutoFit/>
          </a:bodyPr>
          <a:lstStyle/>
          <a:p>
            <a:pPr algn="ctr"/>
            <a:r>
              <a:rPr lang="sr-Cyrl-CS" sz="2800" b="1" dirty="0" smtClean="0"/>
              <a:t>Школа која негује изузетност</a:t>
            </a:r>
            <a:endParaRPr lang="en-US" sz="2800" b="1" dirty="0"/>
          </a:p>
        </p:txBody>
      </p:sp>
      <p:grpSp>
        <p:nvGrpSpPr>
          <p:cNvPr id="19" name="Group 18"/>
          <p:cNvGrpSpPr/>
          <p:nvPr/>
        </p:nvGrpSpPr>
        <p:grpSpPr>
          <a:xfrm>
            <a:off x="2133600" y="4435347"/>
            <a:ext cx="2834237" cy="1965453"/>
            <a:chOff x="2133600" y="3733800"/>
            <a:chExt cx="2834237" cy="1965453"/>
          </a:xfrm>
          <a:effectLst>
            <a:outerShdw blurRad="50800" dist="38100" dir="8100000" algn="tr" rotWithShape="0">
              <a:prstClr val="black">
                <a:alpha val="40000"/>
              </a:prstClr>
            </a:outerShdw>
          </a:effectLst>
        </p:grpSpPr>
        <p:sp>
          <p:nvSpPr>
            <p:cNvPr id="12" name="Up Arrow 11"/>
            <p:cNvSpPr/>
            <p:nvPr/>
          </p:nvSpPr>
          <p:spPr>
            <a:xfrm>
              <a:off x="2133600" y="3733800"/>
              <a:ext cx="2834237" cy="1965453"/>
            </a:xfrm>
            <a:prstGeom prst="upArrow">
              <a:avLst>
                <a:gd name="adj1" fmla="val 50000"/>
                <a:gd name="adj2" fmla="val 4058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rot="21596170">
              <a:off x="2362799" y="4039953"/>
              <a:ext cx="2428239" cy="1077218"/>
            </a:xfrm>
            <a:prstGeom prst="rect">
              <a:avLst/>
            </a:prstGeom>
            <a:noFill/>
          </p:spPr>
          <p:txBody>
            <a:bodyPr wrap="square" rtlCol="0">
              <a:spAutoFit/>
            </a:bodyPr>
            <a:lstStyle/>
            <a:p>
              <a:pPr algn="ctr">
                <a:spcAft>
                  <a:spcPts val="600"/>
                </a:spcAft>
              </a:pPr>
              <a:r>
                <a:rPr lang="sr-Cyrl-CS" sz="1600" b="1" dirty="0" smtClean="0"/>
                <a:t>Механизми препознавања и награђивања изузетности</a:t>
              </a:r>
            </a:p>
          </p:txBody>
        </p:sp>
      </p:grpSp>
      <p:grpSp>
        <p:nvGrpSpPr>
          <p:cNvPr id="20" name="Group 19"/>
          <p:cNvGrpSpPr/>
          <p:nvPr/>
        </p:nvGrpSpPr>
        <p:grpSpPr>
          <a:xfrm>
            <a:off x="4800600" y="4282947"/>
            <a:ext cx="2834237" cy="1965453"/>
            <a:chOff x="4800600" y="3581400"/>
            <a:chExt cx="2834237" cy="1965453"/>
          </a:xfrm>
          <a:effectLst>
            <a:outerShdw blurRad="50800" dist="38100" dir="8100000" algn="tr" rotWithShape="0">
              <a:prstClr val="black">
                <a:alpha val="40000"/>
              </a:prstClr>
            </a:outerShdw>
          </a:effectLst>
        </p:grpSpPr>
        <p:sp>
          <p:nvSpPr>
            <p:cNvPr id="13" name="Up Arrow 12"/>
            <p:cNvSpPr/>
            <p:nvPr/>
          </p:nvSpPr>
          <p:spPr>
            <a:xfrm>
              <a:off x="4800600" y="3581400"/>
              <a:ext cx="2834237" cy="1965453"/>
            </a:xfrm>
            <a:prstGeom prst="upArrow">
              <a:avLst>
                <a:gd name="adj1" fmla="val 50000"/>
                <a:gd name="adj2" fmla="val 4058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953000" y="3962400"/>
              <a:ext cx="2667000" cy="584775"/>
            </a:xfrm>
            <a:prstGeom prst="rect">
              <a:avLst/>
            </a:prstGeom>
            <a:noFill/>
          </p:spPr>
          <p:txBody>
            <a:bodyPr wrap="square" rtlCol="0">
              <a:spAutoFit/>
            </a:bodyPr>
            <a:lstStyle/>
            <a:p>
              <a:pPr algn="ctr"/>
              <a:r>
                <a:rPr lang="sr-Cyrl-CS" sz="1600" b="1" dirty="0" smtClean="0"/>
                <a:t>Деполитизација образовања</a:t>
              </a:r>
              <a:endParaRPr lang="en-US" sz="1600" b="1" dirty="0"/>
            </a:p>
          </p:txBody>
        </p:sp>
      </p:grpSp>
      <p:grpSp>
        <p:nvGrpSpPr>
          <p:cNvPr id="21" name="Group 20"/>
          <p:cNvGrpSpPr/>
          <p:nvPr/>
        </p:nvGrpSpPr>
        <p:grpSpPr>
          <a:xfrm>
            <a:off x="6934200" y="2149347"/>
            <a:ext cx="1965453" cy="2834237"/>
            <a:chOff x="6944937" y="1512379"/>
            <a:chExt cx="1965453" cy="2834237"/>
          </a:xfrm>
          <a:effectLst>
            <a:outerShdw blurRad="50800" dist="38100" dir="8100000" algn="tr" rotWithShape="0">
              <a:prstClr val="black">
                <a:alpha val="40000"/>
              </a:prstClr>
            </a:outerShdw>
          </a:effectLst>
        </p:grpSpPr>
        <p:sp>
          <p:nvSpPr>
            <p:cNvPr id="14" name="Up Arrow 13"/>
            <p:cNvSpPr/>
            <p:nvPr/>
          </p:nvSpPr>
          <p:spPr>
            <a:xfrm rot="18595620">
              <a:off x="6510545" y="1946771"/>
              <a:ext cx="2834237" cy="1965453"/>
            </a:xfrm>
            <a:prstGeom prst="upArrow">
              <a:avLst>
                <a:gd name="adj1" fmla="val 50000"/>
                <a:gd name="adj2" fmla="val 4058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rot="18446336">
              <a:off x="6751704" y="2553862"/>
              <a:ext cx="2115117" cy="584775"/>
            </a:xfrm>
            <a:prstGeom prst="rect">
              <a:avLst/>
            </a:prstGeom>
            <a:noFill/>
          </p:spPr>
          <p:txBody>
            <a:bodyPr wrap="square" rtlCol="0">
              <a:spAutoFit/>
            </a:bodyPr>
            <a:lstStyle/>
            <a:p>
              <a:pPr algn="ctr"/>
              <a:r>
                <a:rPr lang="sr-Cyrl-CS" sz="1600" b="1" dirty="0" smtClean="0"/>
                <a:t>Финансијска средства</a:t>
              </a:r>
              <a:endParaRPr lang="en-US" sz="1600" b="1" dirty="0"/>
            </a:p>
          </p:txBody>
        </p:sp>
      </p:grpSp>
      <p:pic>
        <p:nvPicPr>
          <p:cNvPr id="1028" name="Picture 4" descr="http://www.monecole-myschool.com/kateri/Images/old_school_bell_ringing_hg_clr__ST%5B1%5D.gif"/>
          <p:cNvPicPr>
            <a:picLocks noChangeAspect="1" noChangeArrowheads="1"/>
          </p:cNvPicPr>
          <p:nvPr/>
        </p:nvPicPr>
        <p:blipFill>
          <a:blip r:embed="rId2"/>
          <a:srcRect/>
          <a:stretch>
            <a:fillRect/>
          </a:stretch>
        </p:blipFill>
        <p:spPr bwMode="auto">
          <a:xfrm>
            <a:off x="3581400" y="1066800"/>
            <a:ext cx="1828800" cy="2286000"/>
          </a:xfrm>
          <a:prstGeom prst="rect">
            <a:avLst/>
          </a:prstGeom>
          <a:noFill/>
        </p:spPr>
      </p:pic>
      <p:sp>
        <p:nvSpPr>
          <p:cNvPr id="24" name="Title 1"/>
          <p:cNvSpPr>
            <a:spLocks noGrp="1"/>
          </p:cNvSpPr>
          <p:nvPr>
            <p:ph type="title"/>
          </p:nvPr>
        </p:nvSpPr>
        <p:spPr>
          <a:xfrm>
            <a:off x="457200" y="152400"/>
            <a:ext cx="8229600" cy="1143000"/>
          </a:xfrm>
        </p:spPr>
        <p:txBody>
          <a:bodyPr>
            <a:normAutofit/>
          </a:bodyPr>
          <a:lstStyle/>
          <a:p>
            <a:r>
              <a:rPr lang="sr-Cyrl-CS" sz="4000" b="1" dirty="0" smtClean="0">
                <a:solidFill>
                  <a:schemeClr val="accent6">
                    <a:lumMod val="75000"/>
                  </a:schemeClr>
                </a:solidFill>
              </a:rPr>
              <a:t>Који су предуслови? </a:t>
            </a:r>
            <a:endParaRPr lang="en-US" sz="4000" b="1" dirty="0">
              <a:solidFill>
                <a:schemeClr val="accent6">
                  <a:lumMod val="75000"/>
                </a:schemeClr>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1+#ppt_w/2"/>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sr-Cyrl-CS" b="1" dirty="0" smtClean="0">
                <a:solidFill>
                  <a:schemeClr val="accent6">
                    <a:lumMod val="75000"/>
                  </a:schemeClr>
                </a:solidFill>
              </a:rPr>
              <a:t>Наставник као угледни професионалац</a:t>
            </a:r>
            <a:endParaRPr lang="en-US" b="1" dirty="0">
              <a:solidFill>
                <a:schemeClr val="accent6">
                  <a:lumMod val="75000"/>
                </a:schemeClr>
              </a:solidFill>
            </a:endParaRPr>
          </a:p>
        </p:txBody>
      </p:sp>
      <p:sp>
        <p:nvSpPr>
          <p:cNvPr id="3075" name="AutoShape 2" descr="https://mail.google.com/mail/?ui=2&amp;ik=e186eb1f82&amp;view=att&amp;th=1305f645e1df8557&amp;attid=0.1&amp;disp=inline&amp;realattid=53eac73c7689d3d2_0.1&amp;zw"/>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sr-Latn-CS">
              <a:latin typeface="Calibri" pitchFamily="34" charset="0"/>
            </a:endParaRPr>
          </a:p>
        </p:txBody>
      </p:sp>
      <p:pic>
        <p:nvPicPr>
          <p:cNvPr id="3076" name="Picture 4" descr="logo Instituta.bmp"/>
          <p:cNvPicPr>
            <a:picLocks noChangeAspect="1"/>
          </p:cNvPicPr>
          <p:nvPr/>
        </p:nvPicPr>
        <p:blipFill>
          <a:blip r:embed="rId2">
            <a:clrChange>
              <a:clrFrom>
                <a:srgbClr val="FFFFFF"/>
              </a:clrFrom>
              <a:clrTo>
                <a:srgbClr val="FFFFFF">
                  <a:alpha val="0"/>
                </a:srgbClr>
              </a:clrTo>
            </a:clrChange>
          </a:blip>
          <a:srcRect/>
          <a:stretch>
            <a:fillRect/>
          </a:stretch>
        </p:blipFill>
        <p:spPr bwMode="auto">
          <a:xfrm>
            <a:off x="8153400" y="6108700"/>
            <a:ext cx="990600" cy="749300"/>
          </a:xfrm>
          <a:prstGeom prst="rect">
            <a:avLst/>
          </a:prstGeom>
          <a:noFill/>
          <a:ln w="9525">
            <a:noFill/>
            <a:miter lim="800000"/>
            <a:headEnd/>
            <a:tailEnd/>
          </a:ln>
        </p:spPr>
      </p:pic>
      <p:sp>
        <p:nvSpPr>
          <p:cNvPr id="18" name="Rectangle 17"/>
          <p:cNvSpPr/>
          <p:nvPr/>
        </p:nvSpPr>
        <p:spPr>
          <a:xfrm>
            <a:off x="1600200" y="1524000"/>
            <a:ext cx="6019800" cy="42672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r-Latn-CS"/>
          </a:p>
        </p:txBody>
      </p:sp>
      <p:sp>
        <p:nvSpPr>
          <p:cNvPr id="19" name="TextBox 18"/>
          <p:cNvSpPr txBox="1"/>
          <p:nvPr/>
        </p:nvSpPr>
        <p:spPr>
          <a:xfrm>
            <a:off x="1981200" y="3124200"/>
            <a:ext cx="3505200" cy="2678113"/>
          </a:xfrm>
          <a:prstGeom prst="rect">
            <a:avLst/>
          </a:prstGeom>
          <a:noFill/>
        </p:spPr>
        <p:txBody>
          <a:bodyPr>
            <a:spAutoFit/>
          </a:bodyPr>
          <a:lstStyle/>
          <a:p>
            <a:pPr fontAlgn="auto">
              <a:spcBef>
                <a:spcPts val="0"/>
              </a:spcBef>
              <a:spcAft>
                <a:spcPts val="0"/>
              </a:spcAft>
              <a:buClr>
                <a:schemeClr val="accent6">
                  <a:lumMod val="75000"/>
                </a:schemeClr>
              </a:buClr>
              <a:defRPr/>
            </a:pPr>
            <a:r>
              <a:rPr lang="sr-Cyrl-CS" sz="1400" b="1" dirty="0">
                <a:latin typeface="+mn-lt"/>
              </a:rPr>
              <a:t>КЉУЧНИ ЕЛЕМЕНТИ</a:t>
            </a:r>
          </a:p>
          <a:p>
            <a:pPr fontAlgn="auto">
              <a:spcBef>
                <a:spcPts val="0"/>
              </a:spcBef>
              <a:spcAft>
                <a:spcPts val="0"/>
              </a:spcAft>
              <a:buClr>
                <a:schemeClr val="accent6">
                  <a:lumMod val="75000"/>
                </a:schemeClr>
              </a:buClr>
              <a:buFont typeface="Arial" pitchFamily="34" charset="0"/>
              <a:buChar char="•"/>
              <a:defRPr/>
            </a:pPr>
            <a:r>
              <a:rPr lang="sr-Latn-CS" sz="1400" dirty="0">
                <a:latin typeface="+mn-lt"/>
              </a:rPr>
              <a:t> </a:t>
            </a:r>
            <a:r>
              <a:rPr lang="sr-Cyrl-CS" sz="1400" dirty="0">
                <a:latin typeface="+mn-lt"/>
              </a:rPr>
              <a:t> Квалитетније иницијално образовање наставника</a:t>
            </a:r>
          </a:p>
          <a:p>
            <a:pPr fontAlgn="auto">
              <a:spcBef>
                <a:spcPts val="0"/>
              </a:spcBef>
              <a:spcAft>
                <a:spcPts val="0"/>
              </a:spcAft>
              <a:buClr>
                <a:schemeClr val="accent6">
                  <a:lumMod val="75000"/>
                </a:schemeClr>
              </a:buClr>
              <a:buFont typeface="Arial" pitchFamily="34" charset="0"/>
              <a:buChar char="•"/>
              <a:defRPr/>
            </a:pPr>
            <a:r>
              <a:rPr lang="sr-Cyrl-CS" sz="1400" dirty="0">
                <a:latin typeface="+mn-lt"/>
              </a:rPr>
              <a:t> Захтевнија селекција за професију наставника</a:t>
            </a:r>
          </a:p>
          <a:p>
            <a:pPr fontAlgn="auto">
              <a:spcBef>
                <a:spcPts val="0"/>
              </a:spcBef>
              <a:spcAft>
                <a:spcPts val="0"/>
              </a:spcAft>
              <a:buClr>
                <a:schemeClr val="accent6">
                  <a:lumMod val="75000"/>
                </a:schemeClr>
              </a:buClr>
              <a:buFont typeface="Arial" pitchFamily="34" charset="0"/>
              <a:buChar char="•"/>
              <a:defRPr/>
            </a:pPr>
            <a:r>
              <a:rPr lang="sr-Cyrl-CS" sz="1400" dirty="0">
                <a:latin typeface="+mn-lt"/>
              </a:rPr>
              <a:t> Систематско и континуирано увођење у посао и стручно усавршавање наставника</a:t>
            </a:r>
          </a:p>
          <a:p>
            <a:pPr fontAlgn="auto">
              <a:spcBef>
                <a:spcPts val="0"/>
              </a:spcBef>
              <a:spcAft>
                <a:spcPts val="0"/>
              </a:spcAft>
              <a:buClr>
                <a:schemeClr val="accent6">
                  <a:lumMod val="75000"/>
                </a:schemeClr>
              </a:buClr>
              <a:buFont typeface="Arial" pitchFamily="34" charset="0"/>
              <a:buChar char="•"/>
              <a:defRPr/>
            </a:pPr>
            <a:r>
              <a:rPr lang="sr-Cyrl-CS" sz="1400" dirty="0">
                <a:latin typeface="+mn-lt"/>
              </a:rPr>
              <a:t> Висок ниво наставничке аутономије, партиципације и одговорности</a:t>
            </a:r>
          </a:p>
          <a:p>
            <a:pPr fontAlgn="auto">
              <a:spcBef>
                <a:spcPts val="0"/>
              </a:spcBef>
              <a:spcAft>
                <a:spcPts val="0"/>
              </a:spcAft>
              <a:buClr>
                <a:schemeClr val="accent6">
                  <a:lumMod val="75000"/>
                </a:schemeClr>
              </a:buClr>
              <a:buFont typeface="Arial" pitchFamily="34" charset="0"/>
              <a:buChar char="•"/>
              <a:defRPr/>
            </a:pPr>
            <a:r>
              <a:rPr lang="sr-Cyrl-CS" sz="1400" dirty="0">
                <a:latin typeface="+mn-lt"/>
              </a:rPr>
              <a:t> Унапређивање јавне перцепције наставничке професије</a:t>
            </a:r>
          </a:p>
          <a:p>
            <a:pPr fontAlgn="auto">
              <a:spcBef>
                <a:spcPts val="0"/>
              </a:spcBef>
              <a:spcAft>
                <a:spcPts val="0"/>
              </a:spcAft>
              <a:buClr>
                <a:schemeClr val="accent6">
                  <a:lumMod val="75000"/>
                </a:schemeClr>
              </a:buClr>
              <a:buFont typeface="Arial" pitchFamily="34" charset="0"/>
              <a:buChar char="•"/>
              <a:defRPr/>
            </a:pPr>
            <a:endParaRPr lang="sr-Latn-CS" sz="1400" dirty="0">
              <a:latin typeface="+mn-lt"/>
            </a:endParaRPr>
          </a:p>
        </p:txBody>
      </p:sp>
      <p:sp>
        <p:nvSpPr>
          <p:cNvPr id="22" name="Rectangle 21"/>
          <p:cNvSpPr/>
          <p:nvPr/>
        </p:nvSpPr>
        <p:spPr>
          <a:xfrm>
            <a:off x="1981200" y="1828800"/>
            <a:ext cx="5410200" cy="1077913"/>
          </a:xfrm>
          <a:prstGeom prst="rect">
            <a:avLst/>
          </a:prstGeom>
        </p:spPr>
        <p:txBody>
          <a:bodyPr>
            <a:spAutoFit/>
          </a:bodyPr>
          <a:lstStyle/>
          <a:p>
            <a:pPr algn="just" fontAlgn="auto">
              <a:spcBef>
                <a:spcPts val="0"/>
              </a:spcBef>
              <a:spcAft>
                <a:spcPts val="0"/>
              </a:spcAft>
              <a:defRPr/>
            </a:pPr>
            <a:r>
              <a:rPr lang="sr-Cyrl-CS" sz="1600" b="1" dirty="0">
                <a:solidFill>
                  <a:schemeClr val="accent6">
                    <a:lumMod val="75000"/>
                  </a:schemeClr>
                </a:solidFill>
                <a:latin typeface="+mn-lt"/>
              </a:rPr>
              <a:t>У овом сценарију наставник је угледни професионалац, има значајну аутономију у педагошким питањима, учествује у доношењу важних одлука на нивоу школе  и лично је одговоран за квалитет и унапређење свог рада. </a:t>
            </a:r>
            <a:endParaRPr lang="sr-Latn-CS" sz="1600" b="1" dirty="0">
              <a:solidFill>
                <a:schemeClr val="accent6">
                  <a:lumMod val="75000"/>
                </a:schemeClr>
              </a:solidFill>
              <a:latin typeface="+mn-lt"/>
            </a:endParaRPr>
          </a:p>
        </p:txBody>
      </p:sp>
      <p:pic>
        <p:nvPicPr>
          <p:cNvPr id="3080" name="Picture 4" descr="Teacher-s-Photo-Contest-Easter-Crafts_featured_article_628x371.jpg"/>
          <p:cNvPicPr>
            <a:picLocks noGrp="1" noChangeAspect="1"/>
          </p:cNvPicPr>
          <p:nvPr>
            <p:ph idx="1"/>
          </p:nvPr>
        </p:nvPicPr>
        <p:blipFill>
          <a:blip r:embed="rId3"/>
          <a:srcRect l="19450"/>
          <a:stretch>
            <a:fillRect/>
          </a:stretch>
        </p:blipFill>
        <p:spPr>
          <a:xfrm>
            <a:off x="5486400" y="3200400"/>
            <a:ext cx="1981200" cy="1981200"/>
          </a:xfrm>
          <a:noFill/>
        </p:spPr>
      </p:pic>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sr-Cyrl-CS" smtClean="0">
                <a:solidFill>
                  <a:srgbClr val="FF6600"/>
                </a:solidFill>
              </a:rPr>
              <a:t>ИМИЏ (НЕ)УГЛЕДНЕ ПРОФЕСИЈЕ?</a:t>
            </a:r>
            <a:endParaRPr lang="en-US" smtClean="0">
              <a:solidFill>
                <a:srgbClr val="FF6600"/>
              </a:solidFill>
            </a:endParaRPr>
          </a:p>
        </p:txBody>
      </p:sp>
      <p:sp>
        <p:nvSpPr>
          <p:cNvPr id="4099" name="Content Placeholder 2"/>
          <p:cNvSpPr>
            <a:spLocks noGrp="1"/>
          </p:cNvSpPr>
          <p:nvPr>
            <p:ph idx="1"/>
          </p:nvPr>
        </p:nvSpPr>
        <p:spPr/>
        <p:txBody>
          <a:bodyPr/>
          <a:lstStyle/>
          <a:p>
            <a:pPr eaLnBrk="1" hangingPunct="1"/>
            <a:endParaRPr lang="sr-Latn-CS" smtClean="0"/>
          </a:p>
        </p:txBody>
      </p:sp>
      <p:sp>
        <p:nvSpPr>
          <p:cNvPr id="4" name="Rectangle 3"/>
          <p:cNvSpPr/>
          <p:nvPr/>
        </p:nvSpPr>
        <p:spPr>
          <a:xfrm>
            <a:off x="533400" y="1600200"/>
            <a:ext cx="4038600" cy="44958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sr-Cyrl-CS" dirty="0">
              <a:solidFill>
                <a:schemeClr val="tx1"/>
              </a:solidFill>
            </a:endParaRPr>
          </a:p>
          <a:p>
            <a:pPr algn="ctr">
              <a:buFont typeface="Arial" pitchFamily="34" charset="0"/>
              <a:buChar char="•"/>
              <a:defRPr/>
            </a:pPr>
            <a:endParaRPr lang="sr-Cyrl-CS" dirty="0">
              <a:solidFill>
                <a:schemeClr val="tx1"/>
              </a:solidFill>
            </a:endParaRPr>
          </a:p>
          <a:p>
            <a:pPr algn="ctr">
              <a:defRPr/>
            </a:pPr>
            <a:endParaRPr lang="sr-Cyrl-CS" b="1" dirty="0">
              <a:solidFill>
                <a:srgbClr val="00B050"/>
              </a:solidFill>
            </a:endParaRPr>
          </a:p>
          <a:p>
            <a:pPr algn="ctr">
              <a:defRPr/>
            </a:pPr>
            <a:endParaRPr lang="sr-Cyrl-CS" b="1" dirty="0">
              <a:solidFill>
                <a:srgbClr val="00B050"/>
              </a:solidFill>
            </a:endParaRPr>
          </a:p>
          <a:p>
            <a:pPr algn="ctr">
              <a:defRPr/>
            </a:pPr>
            <a:endParaRPr lang="sr-Cyrl-CS" b="1" dirty="0">
              <a:solidFill>
                <a:srgbClr val="00B050"/>
              </a:solidFill>
            </a:endParaRPr>
          </a:p>
          <a:p>
            <a:pPr algn="ctr">
              <a:defRPr/>
            </a:pPr>
            <a:endParaRPr lang="sr-Cyrl-CS" b="1" dirty="0">
              <a:solidFill>
                <a:srgbClr val="00B050"/>
              </a:solidFill>
            </a:endParaRPr>
          </a:p>
          <a:p>
            <a:pPr algn="ctr">
              <a:defRPr/>
            </a:pPr>
            <a:endParaRPr lang="sr-Cyrl-CS" b="1" dirty="0">
              <a:solidFill>
                <a:srgbClr val="00B050"/>
              </a:solidFill>
            </a:endParaRPr>
          </a:p>
          <a:p>
            <a:pPr algn="ctr">
              <a:defRPr/>
            </a:pPr>
            <a:endParaRPr lang="sr-Cyrl-CS" b="1" dirty="0">
              <a:solidFill>
                <a:srgbClr val="00B050"/>
              </a:solidFill>
            </a:endParaRPr>
          </a:p>
          <a:p>
            <a:pPr algn="ctr">
              <a:defRPr/>
            </a:pPr>
            <a:endParaRPr lang="sr-Cyrl-CS" b="1" dirty="0">
              <a:solidFill>
                <a:srgbClr val="00B050"/>
              </a:solidFill>
            </a:endParaRPr>
          </a:p>
          <a:p>
            <a:pPr algn="ctr">
              <a:defRPr/>
            </a:pPr>
            <a:endParaRPr lang="sr-Cyrl-CS" b="1" dirty="0">
              <a:solidFill>
                <a:srgbClr val="00B050"/>
              </a:solidFill>
            </a:endParaRPr>
          </a:p>
          <a:p>
            <a:pPr algn="ctr">
              <a:defRPr/>
            </a:pPr>
            <a:endParaRPr lang="sr-Cyrl-CS" b="1" dirty="0">
              <a:solidFill>
                <a:srgbClr val="00B050"/>
              </a:solidFill>
            </a:endParaRPr>
          </a:p>
          <a:p>
            <a:pPr algn="ctr">
              <a:defRPr/>
            </a:pPr>
            <a:r>
              <a:rPr lang="sr-Cyrl-CS" b="1" dirty="0">
                <a:solidFill>
                  <a:srgbClr val="00B050"/>
                </a:solidFill>
              </a:rPr>
              <a:t>ОСНАЖЕН И УГЛЕДАН</a:t>
            </a:r>
            <a:br>
              <a:rPr lang="sr-Cyrl-CS" b="1" dirty="0">
                <a:solidFill>
                  <a:srgbClr val="00B050"/>
                </a:solidFill>
              </a:rPr>
            </a:br>
            <a:r>
              <a:rPr lang="sr-Cyrl-CS" b="1" dirty="0">
                <a:solidFill>
                  <a:srgbClr val="00B050"/>
                </a:solidFill>
              </a:rPr>
              <a:t>НАСТАВНИК</a:t>
            </a:r>
          </a:p>
          <a:p>
            <a:pPr algn="ctr">
              <a:defRPr/>
            </a:pPr>
            <a:endParaRPr lang="sr-Cyrl-CS" dirty="0">
              <a:solidFill>
                <a:schemeClr val="tx1"/>
              </a:solidFill>
            </a:endParaRPr>
          </a:p>
          <a:p>
            <a:pPr>
              <a:buFont typeface="Wingdings" pitchFamily="2" charset="2"/>
              <a:buChar char="ü"/>
              <a:defRPr/>
            </a:pPr>
            <a:r>
              <a:rPr lang="sr-Cyrl-CS" dirty="0">
                <a:solidFill>
                  <a:schemeClr val="tx1"/>
                </a:solidFill>
              </a:rPr>
              <a:t> </a:t>
            </a:r>
            <a:r>
              <a:rPr lang="sr-Cyrl-CS" sz="1700" dirty="0">
                <a:solidFill>
                  <a:schemeClr val="tx1"/>
                </a:solidFill>
              </a:rPr>
              <a:t>Лична одговорност</a:t>
            </a:r>
          </a:p>
          <a:p>
            <a:pPr>
              <a:buFont typeface="Wingdings" pitchFamily="2" charset="2"/>
              <a:buChar char="ü"/>
              <a:defRPr/>
            </a:pPr>
            <a:r>
              <a:rPr lang="sr-Cyrl-CS" sz="1700" dirty="0">
                <a:solidFill>
                  <a:schemeClr val="tx1"/>
                </a:solidFill>
              </a:rPr>
              <a:t> Квалитет иницијалног образовања</a:t>
            </a:r>
          </a:p>
          <a:p>
            <a:pPr>
              <a:buFont typeface="Wingdings" pitchFamily="2" charset="2"/>
              <a:buChar char="ü"/>
              <a:defRPr/>
            </a:pPr>
            <a:r>
              <a:rPr lang="sr-Cyrl-CS" sz="1700" dirty="0">
                <a:solidFill>
                  <a:schemeClr val="tx1"/>
                </a:solidFill>
              </a:rPr>
              <a:t> Захтевнија селекција наставника</a:t>
            </a:r>
          </a:p>
          <a:p>
            <a:pPr>
              <a:buFont typeface="Wingdings" pitchFamily="2" charset="2"/>
              <a:buChar char="ü"/>
              <a:defRPr/>
            </a:pPr>
            <a:r>
              <a:rPr lang="sr-Cyrl-CS" sz="1700" dirty="0">
                <a:solidFill>
                  <a:schemeClr val="tx1"/>
                </a:solidFill>
              </a:rPr>
              <a:t> Колегијална подршка</a:t>
            </a:r>
          </a:p>
          <a:p>
            <a:pPr>
              <a:buFont typeface="Wingdings" pitchFamily="2" charset="2"/>
              <a:buChar char="ü"/>
              <a:defRPr/>
            </a:pPr>
            <a:r>
              <a:rPr lang="sr-Cyrl-CS" sz="1700" dirty="0">
                <a:solidFill>
                  <a:schemeClr val="tx1"/>
                </a:solidFill>
              </a:rPr>
              <a:t> Континуирано стручно усавршавање</a:t>
            </a:r>
          </a:p>
          <a:p>
            <a:pPr>
              <a:defRPr/>
            </a:pPr>
            <a:endParaRPr lang="sr-Cyrl-CS" dirty="0">
              <a:solidFill>
                <a:schemeClr val="tx1"/>
              </a:solidFill>
            </a:endParaRPr>
          </a:p>
          <a:p>
            <a:pPr algn="ctr">
              <a:defRPr/>
            </a:pPr>
            <a:endParaRPr lang="sr-Cyrl-CS" dirty="0">
              <a:solidFill>
                <a:schemeClr val="tx1"/>
              </a:solidFill>
            </a:endParaRPr>
          </a:p>
          <a:p>
            <a:pPr algn="ctr">
              <a:defRPr/>
            </a:pPr>
            <a:r>
              <a:rPr lang="sr-Cyrl-CS" dirty="0">
                <a:solidFill>
                  <a:schemeClr val="tx1"/>
                </a:solidFill>
              </a:rPr>
              <a:t> </a:t>
            </a:r>
          </a:p>
          <a:p>
            <a:pPr algn="ctr">
              <a:defRPr/>
            </a:pPr>
            <a:endParaRPr lang="en-US" dirty="0">
              <a:solidFill>
                <a:schemeClr val="tx1"/>
              </a:solidFill>
            </a:endParaRPr>
          </a:p>
        </p:txBody>
      </p:sp>
      <p:sp>
        <p:nvSpPr>
          <p:cNvPr id="5" name="Flowchart: Process 4"/>
          <p:cNvSpPr/>
          <p:nvPr/>
        </p:nvSpPr>
        <p:spPr>
          <a:xfrm>
            <a:off x="4648200" y="1600200"/>
            <a:ext cx="4038600" cy="4495800"/>
          </a:xfrm>
          <a:prstGeom prst="flowChartProcess">
            <a:avLst/>
          </a:prstGeom>
          <a:ln>
            <a:solidFill>
              <a:schemeClr val="accent2">
                <a:lumMod val="50000"/>
              </a:schemeClr>
            </a:solidFill>
          </a:ln>
        </p:spPr>
        <p:style>
          <a:lnRef idx="1">
            <a:schemeClr val="accent2"/>
          </a:lnRef>
          <a:fillRef idx="2">
            <a:schemeClr val="accent2"/>
          </a:fillRef>
          <a:effectRef idx="1">
            <a:schemeClr val="accent2"/>
          </a:effectRef>
          <a:fontRef idx="minor">
            <a:schemeClr val="dk1"/>
          </a:fontRef>
        </p:style>
        <p:txBody>
          <a:bodyPr anchor="ctr"/>
          <a:lstStyle/>
          <a:p>
            <a:pPr>
              <a:defRPr/>
            </a:pPr>
            <a:endParaRPr lang="sr-Cyrl-CS" dirty="0">
              <a:solidFill>
                <a:schemeClr val="tx1"/>
              </a:solidFill>
            </a:endParaRPr>
          </a:p>
          <a:p>
            <a:pPr algn="ctr">
              <a:defRPr/>
            </a:pPr>
            <a:endParaRPr lang="sr-Cyrl-CS" b="1" dirty="0">
              <a:solidFill>
                <a:schemeClr val="accent2">
                  <a:lumMod val="75000"/>
                </a:schemeClr>
              </a:solidFill>
            </a:endParaRPr>
          </a:p>
          <a:p>
            <a:pPr algn="ctr">
              <a:defRPr/>
            </a:pPr>
            <a:endParaRPr lang="sr-Cyrl-CS" b="1" dirty="0">
              <a:solidFill>
                <a:schemeClr val="accent2">
                  <a:lumMod val="75000"/>
                </a:schemeClr>
              </a:solidFill>
            </a:endParaRPr>
          </a:p>
          <a:p>
            <a:pPr algn="ctr">
              <a:defRPr/>
            </a:pPr>
            <a:endParaRPr lang="sr-Cyrl-CS" b="1" dirty="0">
              <a:solidFill>
                <a:schemeClr val="accent2">
                  <a:lumMod val="75000"/>
                </a:schemeClr>
              </a:solidFill>
            </a:endParaRPr>
          </a:p>
          <a:p>
            <a:pPr algn="ctr">
              <a:defRPr/>
            </a:pPr>
            <a:endParaRPr lang="sr-Cyrl-CS" b="1" dirty="0">
              <a:solidFill>
                <a:schemeClr val="accent2">
                  <a:lumMod val="75000"/>
                </a:schemeClr>
              </a:solidFill>
            </a:endParaRPr>
          </a:p>
          <a:p>
            <a:pPr algn="ctr">
              <a:defRPr/>
            </a:pPr>
            <a:endParaRPr lang="sr-Cyrl-CS" b="1" dirty="0">
              <a:solidFill>
                <a:schemeClr val="accent2">
                  <a:lumMod val="75000"/>
                </a:schemeClr>
              </a:solidFill>
            </a:endParaRPr>
          </a:p>
          <a:p>
            <a:pPr algn="ctr">
              <a:defRPr/>
            </a:pPr>
            <a:endParaRPr lang="sr-Cyrl-CS" b="1" dirty="0">
              <a:solidFill>
                <a:schemeClr val="accent2">
                  <a:lumMod val="75000"/>
                </a:schemeClr>
              </a:solidFill>
            </a:endParaRPr>
          </a:p>
          <a:p>
            <a:pPr algn="ctr">
              <a:defRPr/>
            </a:pPr>
            <a:endParaRPr lang="sr-Cyrl-CS" b="1" dirty="0">
              <a:solidFill>
                <a:schemeClr val="accent2">
                  <a:lumMod val="75000"/>
                </a:schemeClr>
              </a:solidFill>
            </a:endParaRPr>
          </a:p>
          <a:p>
            <a:pPr algn="ctr">
              <a:defRPr/>
            </a:pPr>
            <a:endParaRPr lang="sr-Cyrl-CS" b="1" dirty="0">
              <a:solidFill>
                <a:schemeClr val="accent2">
                  <a:lumMod val="75000"/>
                </a:schemeClr>
              </a:solidFill>
            </a:endParaRPr>
          </a:p>
          <a:p>
            <a:pPr algn="ctr">
              <a:defRPr/>
            </a:pPr>
            <a:endParaRPr lang="sr-Cyrl-CS" b="1" dirty="0">
              <a:solidFill>
                <a:schemeClr val="accent2">
                  <a:lumMod val="75000"/>
                </a:schemeClr>
              </a:solidFill>
            </a:endParaRPr>
          </a:p>
          <a:p>
            <a:pPr algn="ctr">
              <a:defRPr/>
            </a:pPr>
            <a:r>
              <a:rPr lang="sr-Cyrl-CS" b="1" dirty="0">
                <a:solidFill>
                  <a:schemeClr val="accent2">
                    <a:lumMod val="75000"/>
                  </a:schemeClr>
                </a:solidFill>
              </a:rPr>
              <a:t>“МОГУЋЕ ЈЕ, АЛИ ЈЕ МНОГО ДАЛЕКО...”</a:t>
            </a:r>
          </a:p>
          <a:p>
            <a:pPr algn="ctr">
              <a:defRPr/>
            </a:pPr>
            <a:endParaRPr lang="sr-Cyrl-CS" b="1" dirty="0">
              <a:solidFill>
                <a:schemeClr val="accent2">
                  <a:lumMod val="75000"/>
                </a:schemeClr>
              </a:solidFill>
            </a:endParaRPr>
          </a:p>
          <a:p>
            <a:pPr>
              <a:buFont typeface="Wingdings" pitchFamily="2" charset="2"/>
              <a:buChar char="ü"/>
              <a:defRPr/>
            </a:pPr>
            <a:r>
              <a:rPr lang="sr-Cyrl-CS" dirty="0">
                <a:solidFill>
                  <a:schemeClr val="tx1"/>
                </a:solidFill>
              </a:rPr>
              <a:t> </a:t>
            </a:r>
            <a:r>
              <a:rPr lang="sr-Cyrl-CS" sz="1700" dirty="0">
                <a:solidFill>
                  <a:schemeClr val="tx1"/>
                </a:solidFill>
              </a:rPr>
              <a:t>Низак ниво свести и мотивисаности за промене</a:t>
            </a:r>
          </a:p>
          <a:p>
            <a:pPr>
              <a:buFont typeface="Wingdings" pitchFamily="2" charset="2"/>
              <a:buChar char="ü"/>
              <a:defRPr/>
            </a:pPr>
            <a:r>
              <a:rPr lang="sr-Cyrl-CS" sz="1700" dirty="0">
                <a:solidFill>
                  <a:schemeClr val="tx1"/>
                </a:solidFill>
              </a:rPr>
              <a:t> Недостатак спољне контроле</a:t>
            </a:r>
          </a:p>
          <a:p>
            <a:pPr>
              <a:buFont typeface="Wingdings" pitchFamily="2" charset="2"/>
              <a:buChar char="ü"/>
              <a:defRPr/>
            </a:pPr>
            <a:r>
              <a:rPr lang="sr-Cyrl-CS" sz="1700" dirty="0">
                <a:solidFill>
                  <a:schemeClr val="tx1"/>
                </a:solidFill>
              </a:rPr>
              <a:t> Неконзистентна образовна политика</a:t>
            </a:r>
          </a:p>
          <a:p>
            <a:pPr>
              <a:buFont typeface="Wingdings" pitchFamily="2" charset="2"/>
              <a:buChar char="ü"/>
              <a:defRPr/>
            </a:pPr>
            <a:r>
              <a:rPr lang="sr-Cyrl-CS" sz="1700" dirty="0">
                <a:solidFill>
                  <a:schemeClr val="tx1"/>
                </a:solidFill>
              </a:rPr>
              <a:t> Опадање </a:t>
            </a:r>
            <a:r>
              <a:rPr lang="sr-Cyrl-CS" sz="1700" dirty="0" smtClean="0">
                <a:solidFill>
                  <a:schemeClr val="tx1"/>
                </a:solidFill>
              </a:rPr>
              <a:t>угледа </a:t>
            </a:r>
            <a:r>
              <a:rPr lang="sr-Cyrl-CS" sz="1700" dirty="0">
                <a:solidFill>
                  <a:schemeClr val="tx1"/>
                </a:solidFill>
              </a:rPr>
              <a:t>наставничке професије</a:t>
            </a:r>
          </a:p>
          <a:p>
            <a:pPr>
              <a:defRPr/>
            </a:pPr>
            <a:endParaRPr lang="sr-Cyrl-CS" dirty="0">
              <a:solidFill>
                <a:schemeClr val="tx1"/>
              </a:solidFill>
            </a:endParaRPr>
          </a:p>
          <a:p>
            <a:pPr>
              <a:defRPr/>
            </a:pPr>
            <a:endParaRPr lang="sr-Cyrl-CS" dirty="0">
              <a:solidFill>
                <a:schemeClr val="tx1"/>
              </a:solidFill>
            </a:endParaRPr>
          </a:p>
          <a:p>
            <a:pPr algn="ctr">
              <a:buFont typeface="Arial" pitchFamily="34" charset="0"/>
              <a:buChar char="•"/>
              <a:defRPr/>
            </a:pPr>
            <a:endParaRPr lang="en-US" dirty="0">
              <a:solidFill>
                <a:schemeClr val="tx1"/>
              </a:solidFill>
            </a:endParaRPr>
          </a:p>
        </p:txBody>
      </p:sp>
      <p:sp>
        <p:nvSpPr>
          <p:cNvPr id="6" name="Smiley Face 5"/>
          <p:cNvSpPr/>
          <p:nvPr/>
        </p:nvSpPr>
        <p:spPr>
          <a:xfrm>
            <a:off x="609600" y="2971800"/>
            <a:ext cx="685800" cy="609600"/>
          </a:xfrm>
          <a:prstGeom prst="smileyFac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Smiley Face 9"/>
          <p:cNvSpPr/>
          <p:nvPr/>
        </p:nvSpPr>
        <p:spPr>
          <a:xfrm>
            <a:off x="4800600" y="2667000"/>
            <a:ext cx="685800" cy="609600"/>
          </a:xfrm>
          <a:prstGeom prst="smileyFace">
            <a:avLst>
              <a:gd name="adj" fmla="val -465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Cloud Callout 10"/>
          <p:cNvSpPr/>
          <p:nvPr/>
        </p:nvSpPr>
        <p:spPr>
          <a:xfrm>
            <a:off x="5562600" y="1600200"/>
            <a:ext cx="2971800" cy="1524000"/>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r-Cyrl-CS" sz="1400" dirty="0">
                <a:solidFill>
                  <a:schemeClr val="tx1"/>
                </a:solidFill>
              </a:rPr>
              <a:t>“Имам задршку и бојазан да одговрност и свест наших људи још увек није на таквом нивоу”</a:t>
            </a:r>
            <a:endParaRPr lang="en-US" sz="1400" dirty="0">
              <a:solidFill>
                <a:schemeClr val="tx1"/>
              </a:solidFill>
            </a:endParaRPr>
          </a:p>
        </p:txBody>
      </p:sp>
      <p:sp>
        <p:nvSpPr>
          <p:cNvPr id="13" name="Cloud Callout 12"/>
          <p:cNvSpPr/>
          <p:nvPr/>
        </p:nvSpPr>
        <p:spPr>
          <a:xfrm>
            <a:off x="990600" y="1676400"/>
            <a:ext cx="3352800" cy="1524000"/>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Cyrl-CS" sz="1400" dirty="0">
              <a:solidFill>
                <a:schemeClr val="tx1"/>
              </a:solidFill>
            </a:endParaRPr>
          </a:p>
          <a:p>
            <a:pPr algn="ctr">
              <a:defRPr/>
            </a:pPr>
            <a:r>
              <a:rPr lang="sr-Cyrl-CS" sz="1400" dirty="0">
                <a:solidFill>
                  <a:schemeClr val="tx1"/>
                </a:solidFill>
              </a:rPr>
              <a:t>“Ја бих волела да сам имала могућност да постанем овако образован наставник”</a:t>
            </a:r>
            <a:endParaRPr lang="en-US" sz="1400" dirty="0">
              <a:solidFill>
                <a:schemeClr val="tx1"/>
              </a:solidFill>
            </a:endParaRPr>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fontScale="90000"/>
          </a:bodyPr>
          <a:lstStyle/>
          <a:p>
            <a:pPr eaLnBrk="1" hangingPunct="1"/>
            <a:r>
              <a:rPr lang="sr-Cyrl-CS" sz="3600" b="1" smtClean="0">
                <a:solidFill>
                  <a:srgbClr val="E65D00"/>
                </a:solidFill>
              </a:rPr>
              <a:t>Како поставити “темељ” угледу и развоју наставничке професије?</a:t>
            </a:r>
            <a:endParaRPr lang="en-US" sz="3600" b="1" smtClean="0">
              <a:solidFill>
                <a:srgbClr val="E65D00"/>
              </a:solidFill>
            </a:endParaRPr>
          </a:p>
        </p:txBody>
      </p:sp>
      <p:pic>
        <p:nvPicPr>
          <p:cNvPr id="5123" name="Content Placeholder 3" descr="Cooperation-Electronic-Discovery.jpg"/>
          <p:cNvPicPr>
            <a:picLocks noGrp="1" noChangeAspect="1"/>
          </p:cNvPicPr>
          <p:nvPr>
            <p:ph idx="1"/>
          </p:nvPr>
        </p:nvPicPr>
        <p:blipFill>
          <a:blip r:embed="rId2"/>
          <a:srcRect/>
          <a:stretch>
            <a:fillRect/>
          </a:stretch>
        </p:blipFill>
        <p:spPr>
          <a:xfrm>
            <a:off x="762000" y="1981200"/>
            <a:ext cx="2743200" cy="2209800"/>
          </a:xfrm>
        </p:spPr>
      </p:pic>
      <p:sp>
        <p:nvSpPr>
          <p:cNvPr id="5124" name="TextBox 5"/>
          <p:cNvSpPr txBox="1">
            <a:spLocks noChangeArrowheads="1"/>
          </p:cNvSpPr>
          <p:nvPr/>
        </p:nvSpPr>
        <p:spPr bwMode="auto">
          <a:xfrm>
            <a:off x="762000" y="4495800"/>
            <a:ext cx="2971800" cy="830263"/>
          </a:xfrm>
          <a:prstGeom prst="rect">
            <a:avLst/>
          </a:prstGeom>
          <a:noFill/>
          <a:ln w="9525">
            <a:noFill/>
            <a:miter lim="800000"/>
            <a:headEnd/>
            <a:tailEnd/>
          </a:ln>
        </p:spPr>
        <p:txBody>
          <a:bodyPr>
            <a:spAutoFit/>
          </a:bodyPr>
          <a:lstStyle/>
          <a:p>
            <a:pPr algn="ctr"/>
            <a:r>
              <a:rPr lang="sr-Cyrl-CS" sz="1600" b="1">
                <a:solidFill>
                  <a:srgbClr val="E65D00"/>
                </a:solidFill>
              </a:rPr>
              <a:t>1. Партнерство  свих актера и узајамно поверење</a:t>
            </a:r>
            <a:endParaRPr lang="en-US" sz="1600" b="1">
              <a:solidFill>
                <a:srgbClr val="E65D00"/>
              </a:solidFill>
            </a:endParaRPr>
          </a:p>
        </p:txBody>
      </p:sp>
      <p:pic>
        <p:nvPicPr>
          <p:cNvPr id="5125" name="Picture 6" descr="Jigsaw.jpg"/>
          <p:cNvPicPr>
            <a:picLocks noChangeAspect="1"/>
          </p:cNvPicPr>
          <p:nvPr/>
        </p:nvPicPr>
        <p:blipFill>
          <a:blip r:embed="rId3"/>
          <a:srcRect/>
          <a:stretch>
            <a:fillRect/>
          </a:stretch>
        </p:blipFill>
        <p:spPr bwMode="auto">
          <a:xfrm>
            <a:off x="5257800" y="1676400"/>
            <a:ext cx="2438400" cy="1752600"/>
          </a:xfrm>
          <a:prstGeom prst="rect">
            <a:avLst/>
          </a:prstGeom>
          <a:noFill/>
          <a:ln w="9525">
            <a:noFill/>
            <a:miter lim="800000"/>
            <a:headEnd/>
            <a:tailEnd/>
          </a:ln>
        </p:spPr>
      </p:pic>
      <p:sp>
        <p:nvSpPr>
          <p:cNvPr id="5126" name="TextBox 8"/>
          <p:cNvSpPr txBox="1">
            <a:spLocks noChangeArrowheads="1"/>
          </p:cNvSpPr>
          <p:nvPr/>
        </p:nvSpPr>
        <p:spPr bwMode="auto">
          <a:xfrm>
            <a:off x="5105400" y="3429000"/>
            <a:ext cx="2660650" cy="584200"/>
          </a:xfrm>
          <a:prstGeom prst="rect">
            <a:avLst/>
          </a:prstGeom>
          <a:noFill/>
          <a:ln w="9525">
            <a:noFill/>
            <a:miter lim="800000"/>
            <a:headEnd/>
            <a:tailEnd/>
          </a:ln>
        </p:spPr>
        <p:txBody>
          <a:bodyPr wrap="none">
            <a:spAutoFit/>
          </a:bodyPr>
          <a:lstStyle/>
          <a:p>
            <a:r>
              <a:rPr lang="sr-Cyrl-CS" sz="1600" b="1">
                <a:solidFill>
                  <a:srgbClr val="E65D00"/>
                </a:solidFill>
              </a:rPr>
              <a:t>2. Јасна и конзистентна </a:t>
            </a:r>
          </a:p>
          <a:p>
            <a:r>
              <a:rPr lang="sr-Cyrl-CS" sz="1600" b="1">
                <a:solidFill>
                  <a:srgbClr val="E65D00"/>
                </a:solidFill>
              </a:rPr>
              <a:t>образовна политика</a:t>
            </a:r>
            <a:endParaRPr lang="en-US" sz="1600" b="1">
              <a:solidFill>
                <a:srgbClr val="E65D00"/>
              </a:solidFill>
            </a:endParaRPr>
          </a:p>
        </p:txBody>
      </p:sp>
      <p:sp>
        <p:nvSpPr>
          <p:cNvPr id="10" name="TextBox 9"/>
          <p:cNvSpPr txBox="1"/>
          <p:nvPr/>
        </p:nvSpPr>
        <p:spPr>
          <a:xfrm>
            <a:off x="7162800" y="4953000"/>
            <a:ext cx="1600200" cy="954088"/>
          </a:xfrm>
          <a:prstGeom prst="rect">
            <a:avLst/>
          </a:prstGeom>
          <a:noFill/>
        </p:spPr>
        <p:txBody>
          <a:bodyPr>
            <a:spAutoFit/>
          </a:bodyPr>
          <a:lstStyle/>
          <a:p>
            <a:pPr>
              <a:defRPr/>
            </a:pPr>
            <a:r>
              <a:rPr lang="sr-Cyrl-CS" sz="1400" b="1" dirty="0">
                <a:solidFill>
                  <a:schemeClr val="tx2">
                    <a:lumMod val="75000"/>
                  </a:schemeClr>
                </a:solidFill>
              </a:rPr>
              <a:t>Квалитет иницијалног </a:t>
            </a:r>
          </a:p>
          <a:p>
            <a:pPr>
              <a:defRPr/>
            </a:pPr>
            <a:r>
              <a:rPr lang="sr-Cyrl-CS" sz="1400" b="1" dirty="0">
                <a:solidFill>
                  <a:schemeClr val="tx2">
                    <a:lumMod val="75000"/>
                  </a:schemeClr>
                </a:solidFill>
              </a:rPr>
              <a:t>образовања </a:t>
            </a:r>
          </a:p>
          <a:p>
            <a:pPr>
              <a:defRPr/>
            </a:pPr>
            <a:r>
              <a:rPr lang="sr-Cyrl-CS" sz="1400" b="1" dirty="0">
                <a:solidFill>
                  <a:schemeClr val="tx2">
                    <a:lumMod val="75000"/>
                  </a:schemeClr>
                </a:solidFill>
              </a:rPr>
              <a:t>наставника</a:t>
            </a:r>
            <a:endParaRPr lang="en-US" sz="1400" b="1" dirty="0">
              <a:solidFill>
                <a:schemeClr val="tx2">
                  <a:lumMod val="75000"/>
                </a:schemeClr>
              </a:solidFill>
            </a:endParaRPr>
          </a:p>
        </p:txBody>
      </p:sp>
      <p:sp>
        <p:nvSpPr>
          <p:cNvPr id="12" name="TextBox 11"/>
          <p:cNvSpPr txBox="1"/>
          <p:nvPr/>
        </p:nvSpPr>
        <p:spPr>
          <a:xfrm>
            <a:off x="5410200" y="4419600"/>
            <a:ext cx="2897188" cy="307975"/>
          </a:xfrm>
          <a:prstGeom prst="rect">
            <a:avLst/>
          </a:prstGeom>
          <a:noFill/>
        </p:spPr>
        <p:txBody>
          <a:bodyPr wrap="none">
            <a:spAutoFit/>
          </a:bodyPr>
          <a:lstStyle/>
          <a:p>
            <a:pPr>
              <a:defRPr/>
            </a:pPr>
            <a:r>
              <a:rPr lang="sr-Cyrl-CS" sz="1400" b="1" dirty="0">
                <a:solidFill>
                  <a:schemeClr val="accent2">
                    <a:lumMod val="75000"/>
                  </a:schemeClr>
                </a:solidFill>
              </a:rPr>
              <a:t>Селекција наставничког кадра</a:t>
            </a:r>
            <a:endParaRPr lang="en-US" sz="1400" b="1" dirty="0">
              <a:solidFill>
                <a:schemeClr val="accent2">
                  <a:lumMod val="75000"/>
                </a:schemeClr>
              </a:solidFill>
            </a:endParaRPr>
          </a:p>
        </p:txBody>
      </p:sp>
      <p:sp>
        <p:nvSpPr>
          <p:cNvPr id="14" name="TextBox 13"/>
          <p:cNvSpPr txBox="1"/>
          <p:nvPr/>
        </p:nvSpPr>
        <p:spPr>
          <a:xfrm>
            <a:off x="3886200" y="5029200"/>
            <a:ext cx="1671638" cy="738188"/>
          </a:xfrm>
          <a:prstGeom prst="rect">
            <a:avLst/>
          </a:prstGeom>
          <a:noFill/>
        </p:spPr>
        <p:txBody>
          <a:bodyPr wrap="none">
            <a:spAutoFit/>
          </a:bodyPr>
          <a:lstStyle/>
          <a:p>
            <a:pPr>
              <a:defRPr/>
            </a:pPr>
            <a:r>
              <a:rPr lang="sr-Cyrl-CS" sz="1400" b="1" dirty="0">
                <a:solidFill>
                  <a:schemeClr val="accent5">
                    <a:lumMod val="75000"/>
                  </a:schemeClr>
                </a:solidFill>
              </a:rPr>
              <a:t>Мотивација за </a:t>
            </a:r>
          </a:p>
          <a:p>
            <a:pPr>
              <a:defRPr/>
            </a:pPr>
            <a:r>
              <a:rPr lang="sr-Cyrl-CS" sz="1400" b="1" dirty="0">
                <a:solidFill>
                  <a:schemeClr val="accent5">
                    <a:lumMod val="75000"/>
                  </a:schemeClr>
                </a:solidFill>
              </a:rPr>
              <a:t>професионално </a:t>
            </a:r>
          </a:p>
          <a:p>
            <a:pPr>
              <a:defRPr/>
            </a:pPr>
            <a:r>
              <a:rPr lang="sr-Cyrl-CS" sz="1400" b="1" dirty="0">
                <a:solidFill>
                  <a:schemeClr val="accent5">
                    <a:lumMod val="75000"/>
                  </a:schemeClr>
                </a:solidFill>
              </a:rPr>
              <a:t>усавршавање</a:t>
            </a:r>
            <a:endParaRPr lang="en-US" sz="1400" b="1" dirty="0">
              <a:solidFill>
                <a:schemeClr val="accent5">
                  <a:lumMod val="75000"/>
                </a:schemeClr>
              </a:solidFill>
            </a:endParaRPr>
          </a:p>
        </p:txBody>
      </p:sp>
      <p:sp>
        <p:nvSpPr>
          <p:cNvPr id="15" name="TextBox 14"/>
          <p:cNvSpPr txBox="1">
            <a:spLocks noChangeArrowheads="1"/>
          </p:cNvSpPr>
          <p:nvPr/>
        </p:nvSpPr>
        <p:spPr bwMode="auto">
          <a:xfrm>
            <a:off x="5257800" y="6172200"/>
            <a:ext cx="3683000" cy="307975"/>
          </a:xfrm>
          <a:prstGeom prst="rect">
            <a:avLst/>
          </a:prstGeom>
          <a:noFill/>
          <a:ln w="9525">
            <a:noFill/>
            <a:miter lim="800000"/>
            <a:headEnd/>
            <a:tailEnd/>
          </a:ln>
        </p:spPr>
        <p:txBody>
          <a:bodyPr wrap="none">
            <a:spAutoFit/>
          </a:bodyPr>
          <a:lstStyle/>
          <a:p>
            <a:r>
              <a:rPr lang="sr-Cyrl-CS" sz="1400" b="1">
                <a:solidFill>
                  <a:srgbClr val="FF0000"/>
                </a:solidFill>
              </a:rPr>
              <a:t>Стандарди квалитета рада наставника </a:t>
            </a:r>
            <a:endParaRPr lang="en-US" sz="1400" b="1">
              <a:solidFill>
                <a:srgbClr val="FF0000"/>
              </a:solidFill>
            </a:endParaRPr>
          </a:p>
        </p:txBody>
      </p:sp>
      <p:sp>
        <p:nvSpPr>
          <p:cNvPr id="16" name="Quad Arrow Callout 15"/>
          <p:cNvSpPr/>
          <p:nvPr/>
        </p:nvSpPr>
        <p:spPr>
          <a:xfrm>
            <a:off x="5638800" y="4800600"/>
            <a:ext cx="1216025" cy="1216025"/>
          </a:xfrm>
          <a:prstGeom prst="quadArrow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TextBox 16"/>
          <p:cNvSpPr txBox="1">
            <a:spLocks noChangeArrowheads="1"/>
          </p:cNvSpPr>
          <p:nvPr/>
        </p:nvSpPr>
        <p:spPr bwMode="auto">
          <a:xfrm>
            <a:off x="1295400" y="5943600"/>
            <a:ext cx="2971800" cy="646113"/>
          </a:xfrm>
          <a:prstGeom prst="rect">
            <a:avLst/>
          </a:prstGeom>
          <a:noFill/>
          <a:ln w="9525">
            <a:noFill/>
            <a:miter lim="800000"/>
            <a:headEnd/>
            <a:tailEnd/>
          </a:ln>
        </p:spPr>
        <p:txBody>
          <a:bodyPr>
            <a:spAutoFit/>
          </a:bodyPr>
          <a:lstStyle/>
          <a:p>
            <a:r>
              <a:rPr lang="sr-Cyrl-CS" b="1">
                <a:solidFill>
                  <a:srgbClr val="FF0000"/>
                </a:solidFill>
              </a:rPr>
              <a:t>Лична или подељена одговорност?</a:t>
            </a:r>
            <a:endParaRPr lang="en-US" b="1">
              <a:solidFill>
                <a:srgbClr val="FF0000"/>
              </a:solidFill>
            </a:endParaRPr>
          </a:p>
        </p:txBody>
      </p:sp>
      <p:sp>
        <p:nvSpPr>
          <p:cNvPr id="18" name="Curved Right Arrow 17"/>
          <p:cNvSpPr/>
          <p:nvPr/>
        </p:nvSpPr>
        <p:spPr>
          <a:xfrm>
            <a:off x="457200" y="5334000"/>
            <a:ext cx="731838" cy="990600"/>
          </a:xfrm>
          <a:prstGeom prst="curvedRightArrow">
            <a:avLst>
              <a:gd name="adj1" fmla="val 25000"/>
              <a:gd name="adj2" fmla="val 485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amond(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amond(in)">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diamond(in)">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amond(in)">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diamond(in)">
                                      <p:cBhvr>
                                        <p:cTn id="27" dur="2000"/>
                                        <p:tgtEl>
                                          <p:spTgt spid="10">
                                            <p:txEl>
                                              <p:pRg st="0" end="0"/>
                                            </p:txEl>
                                          </p:spTgt>
                                        </p:tgtEl>
                                      </p:cBhvr>
                                    </p:animEffect>
                                  </p:childTnLst>
                                </p:cTn>
                              </p:par>
                              <p:par>
                                <p:cTn id="28" presetID="8" presetClass="entr" presetSubtype="16" fill="hold" nodeType="withEffect">
                                  <p:stCondLst>
                                    <p:cond delay="0"/>
                                  </p:stCondLst>
                                  <p:childTnLst>
                                    <p:set>
                                      <p:cBhvr>
                                        <p:cTn id="29" dur="1" fill="hold">
                                          <p:stCondLst>
                                            <p:cond delay="0"/>
                                          </p:stCondLst>
                                        </p:cTn>
                                        <p:tgtEl>
                                          <p:spTgt spid="10">
                                            <p:txEl>
                                              <p:pRg st="1" end="1"/>
                                            </p:txEl>
                                          </p:spTgt>
                                        </p:tgtEl>
                                        <p:attrNameLst>
                                          <p:attrName>style.visibility</p:attrName>
                                        </p:attrNameLst>
                                      </p:cBhvr>
                                      <p:to>
                                        <p:strVal val="visible"/>
                                      </p:to>
                                    </p:set>
                                    <p:animEffect transition="in" filter="diamond(in)">
                                      <p:cBhvr>
                                        <p:cTn id="30" dur="2000"/>
                                        <p:tgtEl>
                                          <p:spTgt spid="10">
                                            <p:txEl>
                                              <p:pRg st="1" end="1"/>
                                            </p:txEl>
                                          </p:spTgt>
                                        </p:tgtEl>
                                      </p:cBhvr>
                                    </p:animEffect>
                                  </p:childTnLst>
                                </p:cTn>
                              </p:par>
                              <p:par>
                                <p:cTn id="31" presetID="8" presetClass="entr" presetSubtype="16" fill="hold" nodeType="withEffect">
                                  <p:stCondLst>
                                    <p:cond delay="0"/>
                                  </p:stCondLst>
                                  <p:childTnLst>
                                    <p:set>
                                      <p:cBhvr>
                                        <p:cTn id="32" dur="1" fill="hold">
                                          <p:stCondLst>
                                            <p:cond delay="0"/>
                                          </p:stCondLst>
                                        </p:cTn>
                                        <p:tgtEl>
                                          <p:spTgt spid="10">
                                            <p:txEl>
                                              <p:pRg st="2" end="2"/>
                                            </p:txEl>
                                          </p:spTgt>
                                        </p:tgtEl>
                                        <p:attrNameLst>
                                          <p:attrName>style.visibility</p:attrName>
                                        </p:attrNameLst>
                                      </p:cBhvr>
                                      <p:to>
                                        <p:strVal val="visible"/>
                                      </p:to>
                                    </p:set>
                                    <p:animEffect transition="in" filter="diamond(in)">
                                      <p:cBhvr>
                                        <p:cTn id="33" dur="2000"/>
                                        <p:tgtEl>
                                          <p:spTgt spid="10">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nodeType="clickEffect">
                                  <p:stCondLst>
                                    <p:cond delay="0"/>
                                  </p:stCondLst>
                                  <p:childTnLst>
                                    <p:set>
                                      <p:cBhvr>
                                        <p:cTn id="37" dur="1" fill="hold">
                                          <p:stCondLst>
                                            <p:cond delay="0"/>
                                          </p:stCondLst>
                                        </p:cTn>
                                        <p:tgtEl>
                                          <p:spTgt spid="15">
                                            <p:txEl>
                                              <p:pRg st="0" end="0"/>
                                            </p:txEl>
                                          </p:spTgt>
                                        </p:tgtEl>
                                        <p:attrNameLst>
                                          <p:attrName>style.visibility</p:attrName>
                                        </p:attrNameLst>
                                      </p:cBhvr>
                                      <p:to>
                                        <p:strVal val="visible"/>
                                      </p:to>
                                    </p:set>
                                    <p:animEffect transition="in" filter="diamond(in)">
                                      <p:cBhvr>
                                        <p:cTn id="38" dur="2000"/>
                                        <p:tgtEl>
                                          <p:spTgt spid="15">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
                                            <p:txEl>
                                              <p:pRg st="0" end="0"/>
                                            </p:txEl>
                                          </p:spTgt>
                                        </p:tgtEl>
                                        <p:attrNameLst>
                                          <p:attrName>style.visibility</p:attrName>
                                        </p:attrNameLst>
                                      </p:cBhvr>
                                      <p:to>
                                        <p:strVal val="visible"/>
                                      </p:to>
                                    </p:set>
                                    <p:anim calcmode="lin" valueType="num">
                                      <p:cBhvr additive="base">
                                        <p:cTn id="4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4">
                                            <p:txEl>
                                              <p:pRg st="1" end="1"/>
                                            </p:txEl>
                                          </p:spTgt>
                                        </p:tgtEl>
                                        <p:attrNameLst>
                                          <p:attrName>style.visibility</p:attrName>
                                        </p:attrNameLst>
                                      </p:cBhvr>
                                      <p:to>
                                        <p:strVal val="visible"/>
                                      </p:to>
                                    </p:set>
                                    <p:anim calcmode="lin" valueType="num">
                                      <p:cBhvr additive="base">
                                        <p:cTn id="47"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4">
                                            <p:txEl>
                                              <p:pRg st="1" end="1"/>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4">
                                            <p:txEl>
                                              <p:pRg st="2" end="2"/>
                                            </p:txEl>
                                          </p:spTgt>
                                        </p:tgtEl>
                                        <p:attrNameLst>
                                          <p:attrName>style.visibility</p:attrName>
                                        </p:attrNameLst>
                                      </p:cBhvr>
                                      <p:to>
                                        <p:strVal val="visible"/>
                                      </p:to>
                                    </p:set>
                                    <p:anim calcmode="lin" valueType="num">
                                      <p:cBhvr additive="base">
                                        <p:cTn id="5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animBg="1"/>
      <p:bldP spid="17" grpId="0"/>
      <p:bldP spid="1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r>
              <a:rPr lang="sr-Cyrl-CS" sz="4000" b="1" dirty="0" smtClean="0">
                <a:solidFill>
                  <a:srgbClr val="E65D00"/>
                </a:solidFill>
              </a:rPr>
              <a:t>Шта актери очекују </a:t>
            </a:r>
            <a:br>
              <a:rPr lang="sr-Cyrl-CS" sz="4000" b="1" dirty="0" smtClean="0">
                <a:solidFill>
                  <a:srgbClr val="E65D00"/>
                </a:solidFill>
              </a:rPr>
            </a:br>
            <a:r>
              <a:rPr lang="sr-Cyrl-CS" sz="4000" b="1" dirty="0" smtClean="0">
                <a:solidFill>
                  <a:srgbClr val="E65D00"/>
                </a:solidFill>
              </a:rPr>
              <a:t>од сценарија?</a:t>
            </a:r>
            <a:endParaRPr lang="en-US" sz="4000" b="1" dirty="0" smtClean="0">
              <a:solidFill>
                <a:srgbClr val="E65D00"/>
              </a:solidFill>
            </a:endParaRPr>
          </a:p>
        </p:txBody>
      </p:sp>
      <p:sp>
        <p:nvSpPr>
          <p:cNvPr id="3" name="Content Placeholder 2"/>
          <p:cNvSpPr>
            <a:spLocks noGrp="1"/>
          </p:cNvSpPr>
          <p:nvPr>
            <p:ph idx="1"/>
          </p:nvPr>
        </p:nvSpPr>
        <p:spPr>
          <a:xfrm>
            <a:off x="381000" y="1676400"/>
            <a:ext cx="8229600" cy="4525963"/>
          </a:xfrm>
          <a:solidFill>
            <a:schemeClr val="accent6">
              <a:lumMod val="20000"/>
              <a:lumOff val="80000"/>
            </a:schemeClr>
          </a:solidFill>
          <a:ln w="31750">
            <a:solidFill>
              <a:srgbClr val="E65D00"/>
            </a:solidFill>
          </a:ln>
        </p:spPr>
        <p:txBody>
          <a:bodyPr/>
          <a:lstStyle/>
          <a:p>
            <a:pPr>
              <a:buFont typeface="Wingdings" pitchFamily="2" charset="2"/>
              <a:buChar char="q"/>
              <a:defRPr/>
            </a:pPr>
            <a:r>
              <a:rPr lang="sr-Cyrl-CS" sz="2000" dirty="0" smtClean="0">
                <a:solidFill>
                  <a:schemeClr val="tx2">
                    <a:lumMod val="75000"/>
                  </a:schemeClr>
                </a:solidFill>
              </a:rPr>
              <a:t>Поправљање угледа наставничке професије у друштву! </a:t>
            </a:r>
          </a:p>
          <a:p>
            <a:pPr>
              <a:buFont typeface="Arial" charset="0"/>
              <a:buNone/>
              <a:defRPr/>
            </a:pPr>
            <a:endParaRPr lang="sr-Cyrl-CS" sz="2400" dirty="0" smtClean="0">
              <a:solidFill>
                <a:schemeClr val="tx2">
                  <a:lumMod val="75000"/>
                </a:schemeClr>
              </a:solidFill>
            </a:endParaRPr>
          </a:p>
          <a:p>
            <a:pPr>
              <a:buFont typeface="Arial" charset="0"/>
              <a:buNone/>
              <a:defRPr/>
            </a:pPr>
            <a:endParaRPr lang="sr-Cyrl-CS" sz="2400" dirty="0" smtClean="0"/>
          </a:p>
          <a:p>
            <a:pPr>
              <a:buFont typeface="Wingdings" pitchFamily="2" charset="2"/>
              <a:buChar char="q"/>
              <a:defRPr/>
            </a:pPr>
            <a:endParaRPr lang="sr-Cyrl-CS" sz="2400" dirty="0" smtClean="0">
              <a:solidFill>
                <a:schemeClr val="accent2">
                  <a:lumMod val="50000"/>
                </a:schemeClr>
              </a:solidFill>
            </a:endParaRPr>
          </a:p>
          <a:p>
            <a:pPr>
              <a:buFont typeface="Wingdings" pitchFamily="2" charset="2"/>
              <a:buChar char="q"/>
              <a:defRPr/>
            </a:pPr>
            <a:endParaRPr lang="sr-Cyrl-CS" sz="2000" dirty="0" smtClean="0">
              <a:solidFill>
                <a:schemeClr val="accent2">
                  <a:lumMod val="50000"/>
                </a:schemeClr>
              </a:solidFill>
            </a:endParaRPr>
          </a:p>
          <a:p>
            <a:pPr>
              <a:buFont typeface="Wingdings" pitchFamily="2" charset="2"/>
              <a:buChar char="q"/>
              <a:defRPr/>
            </a:pPr>
            <a:endParaRPr lang="sr-Cyrl-CS" sz="2000" dirty="0" smtClean="0">
              <a:solidFill>
                <a:schemeClr val="accent2">
                  <a:lumMod val="50000"/>
                </a:schemeClr>
              </a:solidFill>
            </a:endParaRPr>
          </a:p>
          <a:p>
            <a:pPr>
              <a:buFont typeface="Wingdings" pitchFamily="2" charset="2"/>
              <a:buChar char="q"/>
              <a:defRPr/>
            </a:pPr>
            <a:endParaRPr lang="sr-Cyrl-CS" sz="2000" dirty="0" smtClean="0">
              <a:solidFill>
                <a:schemeClr val="accent2">
                  <a:lumMod val="50000"/>
                </a:schemeClr>
              </a:solidFill>
            </a:endParaRPr>
          </a:p>
          <a:p>
            <a:pPr>
              <a:buFont typeface="Wingdings" pitchFamily="2" charset="2"/>
              <a:buChar char="q"/>
              <a:defRPr/>
            </a:pPr>
            <a:r>
              <a:rPr lang="sr-Cyrl-CS" sz="2000" dirty="0" smtClean="0">
                <a:solidFill>
                  <a:schemeClr val="accent2">
                    <a:lumMod val="50000"/>
                  </a:schemeClr>
                </a:solidFill>
              </a:rPr>
              <a:t>Клима уважавања индивидуалних потреба и способности ученика</a:t>
            </a:r>
          </a:p>
          <a:p>
            <a:pPr>
              <a:buFont typeface="Arial" charset="0"/>
              <a:buNone/>
              <a:defRPr/>
            </a:pPr>
            <a:endParaRPr lang="sr-Cyrl-CS" sz="2400" dirty="0" smtClean="0"/>
          </a:p>
          <a:p>
            <a:pPr>
              <a:buFont typeface="Wingdings" pitchFamily="2" charset="2"/>
              <a:buChar char="q"/>
              <a:defRPr/>
            </a:pPr>
            <a:r>
              <a:rPr lang="sr-Cyrl-CS" sz="2000" dirty="0" smtClean="0">
                <a:solidFill>
                  <a:srgbClr val="7030A0"/>
                </a:solidFill>
              </a:rPr>
              <a:t>Децентрализација образовања</a:t>
            </a:r>
          </a:p>
          <a:p>
            <a:pPr>
              <a:buFont typeface="Arial" charset="0"/>
              <a:buNone/>
              <a:defRPr/>
            </a:pPr>
            <a:endParaRPr lang="en-US" sz="2400" dirty="0"/>
          </a:p>
        </p:txBody>
      </p:sp>
      <p:sp>
        <p:nvSpPr>
          <p:cNvPr id="7" name="Cloud Callout 6"/>
          <p:cNvSpPr/>
          <p:nvPr/>
        </p:nvSpPr>
        <p:spPr>
          <a:xfrm>
            <a:off x="685800" y="2286000"/>
            <a:ext cx="3352800" cy="1219200"/>
          </a:xfrm>
          <a:prstGeom prst="cloudCallout">
            <a:avLst>
              <a:gd name="adj1" fmla="val -40742"/>
              <a:gd name="adj2" fmla="val -4775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r-Cyrl-CS" sz="1400" dirty="0">
                <a:solidFill>
                  <a:schemeClr val="tx2">
                    <a:lumMod val="75000"/>
                  </a:schemeClr>
                </a:solidFill>
              </a:rPr>
              <a:t>Да се од мене створи угледан професионалац и самим тим угледан грађанин у друштву</a:t>
            </a:r>
            <a:endParaRPr lang="en-US" sz="1400" dirty="0">
              <a:solidFill>
                <a:schemeClr val="tx2">
                  <a:lumMod val="75000"/>
                </a:schemeClr>
              </a:solidFill>
            </a:endParaRPr>
          </a:p>
        </p:txBody>
      </p:sp>
      <p:pic>
        <p:nvPicPr>
          <p:cNvPr id="6149" name="Picture 7" descr="zalivanje.jpg"/>
          <p:cNvPicPr>
            <a:picLocks noChangeAspect="1"/>
          </p:cNvPicPr>
          <p:nvPr/>
        </p:nvPicPr>
        <p:blipFill>
          <a:blip r:embed="rId2"/>
          <a:srcRect/>
          <a:stretch>
            <a:fillRect/>
          </a:stretch>
        </p:blipFill>
        <p:spPr bwMode="auto">
          <a:xfrm>
            <a:off x="5334000" y="2209800"/>
            <a:ext cx="2514600" cy="180975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fontScale="90000"/>
          </a:bodyPr>
          <a:lstStyle/>
          <a:p>
            <a:r>
              <a:rPr lang="sr-Cyrl-CS" sz="4000" dirty="0" smtClean="0">
                <a:solidFill>
                  <a:srgbClr val="E65D00"/>
                </a:solidFill>
              </a:rPr>
              <a:t>Како сценарио “види” наставнике који су професионалци?</a:t>
            </a:r>
            <a:endParaRPr lang="en-US" sz="4000" dirty="0" smtClean="0">
              <a:solidFill>
                <a:srgbClr val="E65D00"/>
              </a:solidFill>
            </a:endParaRPr>
          </a:p>
        </p:txBody>
      </p:sp>
      <p:pic>
        <p:nvPicPr>
          <p:cNvPr id="7171" name="Content Placeholder 3" descr="ladder.gif"/>
          <p:cNvPicPr>
            <a:picLocks noGrp="1" noChangeAspect="1"/>
          </p:cNvPicPr>
          <p:nvPr>
            <p:ph idx="1"/>
          </p:nvPr>
        </p:nvPicPr>
        <p:blipFill>
          <a:blip r:embed="rId2"/>
          <a:srcRect/>
          <a:stretch>
            <a:fillRect/>
          </a:stretch>
        </p:blipFill>
        <p:spPr>
          <a:xfrm>
            <a:off x="228600" y="1828800"/>
            <a:ext cx="2438400" cy="2940050"/>
          </a:xfrm>
        </p:spPr>
      </p:pic>
      <p:sp>
        <p:nvSpPr>
          <p:cNvPr id="5" name="TextBox 4"/>
          <p:cNvSpPr txBox="1"/>
          <p:nvPr/>
        </p:nvSpPr>
        <p:spPr>
          <a:xfrm>
            <a:off x="2590800" y="1752600"/>
            <a:ext cx="5791200" cy="3078163"/>
          </a:xfrm>
          <a:prstGeom prst="rect">
            <a:avLst/>
          </a:prstGeom>
          <a:noFill/>
        </p:spPr>
        <p:txBody>
          <a:bodyPr>
            <a:spAutoFit/>
          </a:bodyPr>
          <a:lstStyle/>
          <a:p>
            <a:pPr algn="ctr">
              <a:buFont typeface="Wingdings" pitchFamily="2" charset="2"/>
              <a:buChar char="ü"/>
              <a:defRPr/>
            </a:pPr>
            <a:r>
              <a:rPr lang="sr-Cyrl-CS" dirty="0"/>
              <a:t> </a:t>
            </a:r>
            <a:r>
              <a:rPr lang="sr-Cyrl-CS" sz="1600" dirty="0">
                <a:solidFill>
                  <a:schemeClr val="accent1">
                    <a:lumMod val="75000"/>
                  </a:schemeClr>
                </a:solidFill>
              </a:rPr>
              <a:t>Отворени за изазове и промене у домену личних</a:t>
            </a:r>
          </a:p>
          <a:p>
            <a:pPr algn="ctr">
              <a:defRPr/>
            </a:pPr>
            <a:r>
              <a:rPr lang="sr-Cyrl-CS" sz="1600" dirty="0">
                <a:solidFill>
                  <a:schemeClr val="accent1">
                    <a:lumMod val="75000"/>
                  </a:schemeClr>
                </a:solidFill>
              </a:rPr>
              <a:t>    и имплицитних педагошких теорија</a:t>
            </a:r>
          </a:p>
          <a:p>
            <a:pPr algn="ctr">
              <a:defRPr/>
            </a:pPr>
            <a:endParaRPr lang="sr-Cyrl-CS" sz="1600" dirty="0"/>
          </a:p>
          <a:p>
            <a:pPr algn="ctr">
              <a:buFont typeface="Wingdings" pitchFamily="2" charset="2"/>
              <a:buChar char="ü"/>
              <a:defRPr/>
            </a:pPr>
            <a:r>
              <a:rPr lang="sr-Cyrl-CS" sz="1600" dirty="0">
                <a:solidFill>
                  <a:schemeClr val="accent3">
                    <a:lumMod val="75000"/>
                  </a:schemeClr>
                </a:solidFill>
              </a:rPr>
              <a:t>Спремни да уче доживотно и у континуитету</a:t>
            </a:r>
          </a:p>
          <a:p>
            <a:pPr algn="ctr">
              <a:buFont typeface="Wingdings" pitchFamily="2" charset="2"/>
              <a:buChar char="ü"/>
              <a:defRPr/>
            </a:pPr>
            <a:endParaRPr lang="sr-Cyrl-CS" sz="1600" dirty="0">
              <a:solidFill>
                <a:schemeClr val="accent3">
                  <a:lumMod val="75000"/>
                </a:schemeClr>
              </a:solidFill>
            </a:endParaRPr>
          </a:p>
          <a:p>
            <a:pPr algn="ctr">
              <a:buFont typeface="Wingdings" pitchFamily="2" charset="2"/>
              <a:buChar char="ü"/>
              <a:defRPr/>
            </a:pPr>
            <a:r>
              <a:rPr lang="sr-Cyrl-CS" sz="1600" dirty="0"/>
              <a:t> </a:t>
            </a:r>
            <a:r>
              <a:rPr lang="sr-Cyrl-CS" sz="1600" dirty="0">
                <a:solidFill>
                  <a:schemeClr val="accent1">
                    <a:lumMod val="75000"/>
                  </a:schemeClr>
                </a:solidFill>
              </a:rPr>
              <a:t>Спремни да преузимају иницијативу и сарађују са                    другим актерима</a:t>
            </a:r>
          </a:p>
          <a:p>
            <a:pPr algn="ctr">
              <a:buFont typeface="Wingdings" pitchFamily="2" charset="2"/>
              <a:buChar char="ü"/>
              <a:defRPr/>
            </a:pPr>
            <a:endParaRPr lang="sr-Cyrl-CS" sz="1600" dirty="0">
              <a:solidFill>
                <a:schemeClr val="accent1">
                  <a:lumMod val="75000"/>
                </a:schemeClr>
              </a:solidFill>
            </a:endParaRPr>
          </a:p>
          <a:p>
            <a:pPr algn="ctr">
              <a:buFont typeface="Wingdings" pitchFamily="2" charset="2"/>
              <a:buChar char="ü"/>
              <a:defRPr/>
            </a:pPr>
            <a:r>
              <a:rPr lang="sr-Cyrl-CS" sz="1600" dirty="0"/>
              <a:t> </a:t>
            </a:r>
            <a:r>
              <a:rPr lang="sr-Cyrl-CS" sz="1600" dirty="0">
                <a:solidFill>
                  <a:schemeClr val="accent3">
                    <a:lumMod val="75000"/>
                  </a:schemeClr>
                </a:solidFill>
              </a:rPr>
              <a:t>Задовољни својим професионалним улогама и  </a:t>
            </a:r>
            <a:r>
              <a:rPr lang="sr-Cyrl-CS" sz="1600" dirty="0" smtClean="0">
                <a:solidFill>
                  <a:schemeClr val="accent3">
                    <a:lumMod val="75000"/>
                  </a:schemeClr>
                </a:solidFill>
              </a:rPr>
              <a:t>положајем</a:t>
            </a:r>
          </a:p>
          <a:p>
            <a:pPr algn="ctr">
              <a:buFont typeface="Wingdings" pitchFamily="2" charset="2"/>
              <a:buChar char="ü"/>
              <a:defRPr/>
            </a:pPr>
            <a:endParaRPr lang="sr-Cyrl-CS" sz="1600" dirty="0">
              <a:solidFill>
                <a:schemeClr val="accent3">
                  <a:lumMod val="75000"/>
                </a:schemeClr>
              </a:solidFill>
            </a:endParaRPr>
          </a:p>
          <a:p>
            <a:pPr algn="ctr">
              <a:buFont typeface="Wingdings" pitchFamily="2" charset="2"/>
              <a:buChar char="ü"/>
              <a:defRPr/>
            </a:pPr>
            <a:r>
              <a:rPr lang="sr-Cyrl-CS" sz="1600" dirty="0">
                <a:solidFill>
                  <a:schemeClr val="accent1">
                    <a:lumMod val="75000"/>
                  </a:schemeClr>
                </a:solidFill>
              </a:rPr>
              <a:t>Оснажени подршком од стручне и друштвене јавности</a:t>
            </a:r>
          </a:p>
          <a:p>
            <a:pPr algn="ctr">
              <a:defRPr/>
            </a:pPr>
            <a:endParaRPr lang="sr-Cyrl-CS" sz="1600" dirty="0"/>
          </a:p>
        </p:txBody>
      </p:sp>
      <p:sp>
        <p:nvSpPr>
          <p:cNvPr id="6" name="Cloud Callout 5"/>
          <p:cNvSpPr/>
          <p:nvPr/>
        </p:nvSpPr>
        <p:spPr>
          <a:xfrm>
            <a:off x="3276600" y="4648200"/>
            <a:ext cx="4800600" cy="1752600"/>
          </a:xfrm>
          <a:prstGeom prst="cloudCallou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r-Cyrl-CS" sz="1600" i="1" dirty="0">
                <a:solidFill>
                  <a:schemeClr val="tx2">
                    <a:lumMod val="75000"/>
                  </a:schemeClr>
                </a:solidFill>
              </a:rPr>
              <a:t>Ја волим свој позив, он је мој избор, али бих под овако замишљеним условима у сценарију, био додатно мотивисан и задовољан! </a:t>
            </a:r>
            <a:endParaRPr lang="en-US" sz="1600" dirty="0">
              <a:solidFill>
                <a:schemeClr val="tx2">
                  <a:lumMod val="75000"/>
                </a:schemeClr>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 calcmode="lin" valueType="num">
                                      <p:cBhvr additive="base">
                                        <p:cTn id="2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anim calcmode="lin" valueType="num">
                                      <p:cBhvr additive="base">
                                        <p:cTn id="2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anim calcmode="lin" valueType="num">
                                      <p:cBhvr additive="base">
                                        <p:cTn id="35"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CS" b="1" dirty="0" smtClean="0">
                <a:solidFill>
                  <a:schemeClr val="accent6">
                    <a:lumMod val="75000"/>
                  </a:schemeClr>
                </a:solidFill>
              </a:rPr>
              <a:t>Одговорно вођење промена</a:t>
            </a:r>
            <a:endParaRPr lang="en-US" b="1" dirty="0">
              <a:solidFill>
                <a:schemeClr val="accent6">
                  <a:lumMod val="75000"/>
                </a:schemeClr>
              </a:solidFill>
            </a:endParaRPr>
          </a:p>
        </p:txBody>
      </p:sp>
      <p:sp>
        <p:nvSpPr>
          <p:cNvPr id="14338" name="AutoShape 2" descr="https://mail.google.com/mail/?ui=2&amp;ik=e186eb1f82&amp;view=att&amp;th=1305f645e1df8557&amp;attid=0.1&amp;disp=inline&amp;realattid=53eac73c7689d3d2_0.1&amp;z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descr="logo Instituta.bmp"/>
          <p:cNvPicPr>
            <a:picLocks noChangeAspect="1"/>
          </p:cNvPicPr>
          <p:nvPr/>
        </p:nvPicPr>
        <p:blipFill>
          <a:blip r:embed="rId2">
            <a:clrChange>
              <a:clrFrom>
                <a:srgbClr val="FFFFFF"/>
              </a:clrFrom>
              <a:clrTo>
                <a:srgbClr val="FFFFFF">
                  <a:alpha val="0"/>
                </a:srgbClr>
              </a:clrTo>
            </a:clrChange>
          </a:blip>
          <a:stretch>
            <a:fillRect/>
          </a:stretch>
        </p:blipFill>
        <p:spPr>
          <a:xfrm>
            <a:off x="8153400" y="6109236"/>
            <a:ext cx="990600" cy="748763"/>
          </a:xfrm>
          <a:prstGeom prst="rect">
            <a:avLst/>
          </a:prstGeom>
        </p:spPr>
      </p:pic>
      <p:sp>
        <p:nvSpPr>
          <p:cNvPr id="18" name="Rectangle 17"/>
          <p:cNvSpPr/>
          <p:nvPr/>
        </p:nvSpPr>
        <p:spPr>
          <a:xfrm>
            <a:off x="1600200" y="1524000"/>
            <a:ext cx="6019800" cy="39624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a:p>
        </p:txBody>
      </p:sp>
      <p:sp>
        <p:nvSpPr>
          <p:cNvPr id="19" name="TextBox 18"/>
          <p:cNvSpPr txBox="1"/>
          <p:nvPr/>
        </p:nvSpPr>
        <p:spPr>
          <a:xfrm>
            <a:off x="1905000" y="2895600"/>
            <a:ext cx="3505200" cy="2554545"/>
          </a:xfrm>
          <a:prstGeom prst="rect">
            <a:avLst/>
          </a:prstGeom>
          <a:noFill/>
        </p:spPr>
        <p:txBody>
          <a:bodyPr wrap="square" rtlCol="0">
            <a:spAutoFit/>
          </a:bodyPr>
          <a:lstStyle/>
          <a:p>
            <a:pPr>
              <a:buClr>
                <a:schemeClr val="accent6">
                  <a:lumMod val="75000"/>
                </a:schemeClr>
              </a:buClr>
            </a:pPr>
            <a:r>
              <a:rPr lang="sr-Cyrl-CS" sz="1600" b="1" dirty="0" smtClean="0"/>
              <a:t>КЉУЧНИ ЕЛЕМЕНТИ</a:t>
            </a:r>
          </a:p>
          <a:p>
            <a:pPr lvl="0">
              <a:buClr>
                <a:schemeClr val="accent6">
                  <a:lumMod val="75000"/>
                </a:schemeClr>
              </a:buClr>
              <a:buFont typeface="Arial" pitchFamily="34" charset="0"/>
              <a:buChar char="•"/>
            </a:pPr>
            <a:r>
              <a:rPr lang="sr-Latn-CS" sz="1600" dirty="0" smtClean="0"/>
              <a:t> </a:t>
            </a:r>
            <a:r>
              <a:rPr lang="sr-Cyrl-CS" sz="1600" dirty="0" smtClean="0"/>
              <a:t>Јасни циљеви / постојање стратегије</a:t>
            </a:r>
            <a:endParaRPr lang="en-US" sz="1600" dirty="0" smtClean="0"/>
          </a:p>
          <a:p>
            <a:pPr lvl="0">
              <a:buClr>
                <a:schemeClr val="accent6">
                  <a:lumMod val="75000"/>
                </a:schemeClr>
              </a:buClr>
              <a:buFont typeface="Arial" pitchFamily="34" charset="0"/>
              <a:buChar char="•"/>
            </a:pPr>
            <a:r>
              <a:rPr lang="sr-Cyrl-CS" sz="1600" dirty="0" smtClean="0"/>
              <a:t>Сарадња и постојање консензуса / заједничка визија</a:t>
            </a:r>
            <a:endParaRPr lang="en-US" sz="1600" dirty="0" smtClean="0"/>
          </a:p>
          <a:p>
            <a:pPr lvl="0">
              <a:buClr>
                <a:schemeClr val="accent6">
                  <a:lumMod val="75000"/>
                </a:schemeClr>
              </a:buClr>
              <a:buFont typeface="Arial" pitchFamily="34" charset="0"/>
              <a:buChar char="•"/>
            </a:pPr>
            <a:r>
              <a:rPr lang="sr-Cyrl-CS" sz="1600" dirty="0" smtClean="0"/>
              <a:t>Мотивисаност за промене</a:t>
            </a:r>
            <a:endParaRPr lang="en-US" sz="1600" dirty="0" smtClean="0"/>
          </a:p>
          <a:p>
            <a:pPr lvl="0">
              <a:buClr>
                <a:schemeClr val="accent6">
                  <a:lumMod val="75000"/>
                </a:schemeClr>
              </a:buClr>
              <a:buFont typeface="Arial" pitchFamily="34" charset="0"/>
              <a:buChar char="•"/>
            </a:pPr>
            <a:r>
              <a:rPr lang="sr-Cyrl-CS" sz="1600" dirty="0" smtClean="0"/>
              <a:t>Увремењеност промена</a:t>
            </a:r>
            <a:endParaRPr lang="en-US" sz="1600" dirty="0" smtClean="0"/>
          </a:p>
          <a:p>
            <a:pPr lvl="0">
              <a:buClr>
                <a:schemeClr val="accent6">
                  <a:lumMod val="75000"/>
                </a:schemeClr>
              </a:buClr>
              <a:buFont typeface="Arial" pitchFamily="34" charset="0"/>
              <a:buChar char="•"/>
            </a:pPr>
            <a:r>
              <a:rPr lang="sr-Cyrl-CS" sz="1600" dirty="0" smtClean="0"/>
              <a:t>Адекватно информисање</a:t>
            </a:r>
            <a:endParaRPr lang="en-US" sz="1600" dirty="0" smtClean="0"/>
          </a:p>
          <a:p>
            <a:pPr lvl="0">
              <a:buClr>
                <a:schemeClr val="accent6">
                  <a:lumMod val="75000"/>
                </a:schemeClr>
              </a:buClr>
              <a:buFont typeface="Arial" pitchFamily="34" charset="0"/>
              <a:buChar char="•"/>
            </a:pPr>
            <a:r>
              <a:rPr lang="sr-Cyrl-CS" sz="1600" dirty="0" smtClean="0"/>
              <a:t>Активно учешће наставника у променама / наставници као вође промена    </a:t>
            </a:r>
            <a:endParaRPr lang="en-US" sz="1600" dirty="0"/>
          </a:p>
        </p:txBody>
      </p:sp>
      <p:sp>
        <p:nvSpPr>
          <p:cNvPr id="22" name="Rectangle 21"/>
          <p:cNvSpPr/>
          <p:nvPr/>
        </p:nvSpPr>
        <p:spPr>
          <a:xfrm>
            <a:off x="1905000" y="1828800"/>
            <a:ext cx="5410200" cy="923330"/>
          </a:xfrm>
          <a:prstGeom prst="rect">
            <a:avLst/>
          </a:prstGeom>
        </p:spPr>
        <p:txBody>
          <a:bodyPr wrap="square">
            <a:spAutoFit/>
          </a:bodyPr>
          <a:lstStyle/>
          <a:p>
            <a:r>
              <a:rPr lang="sr-Cyrl-CS" b="1" dirty="0" smtClean="0">
                <a:solidFill>
                  <a:schemeClr val="accent6">
                    <a:lumMod val="75000"/>
                  </a:schemeClr>
                </a:solidFill>
              </a:rPr>
              <a:t>У овом сценарију, између учесника образовног процеса влада узајамно поверење да се промене воде на одговоран и ефикасан начин.</a:t>
            </a:r>
            <a:r>
              <a:rPr lang="x-none" b="1" dirty="0" smtClean="0">
                <a:solidFill>
                  <a:schemeClr val="accent6">
                    <a:lumMod val="75000"/>
                  </a:schemeClr>
                </a:solidFill>
              </a:rPr>
              <a:t> </a:t>
            </a:r>
            <a:endParaRPr lang="en-US" dirty="0">
              <a:solidFill>
                <a:schemeClr val="accent6">
                  <a:lumMod val="75000"/>
                </a:schemeClr>
              </a:solidFill>
            </a:endParaRPr>
          </a:p>
        </p:txBody>
      </p:sp>
      <p:pic>
        <p:nvPicPr>
          <p:cNvPr id="9" name="Picture 8" descr="imagesCAWLM1CF.jpg"/>
          <p:cNvPicPr>
            <a:picLocks noChangeAspect="1"/>
          </p:cNvPicPr>
          <p:nvPr/>
        </p:nvPicPr>
        <p:blipFill>
          <a:blip r:embed="rId3"/>
          <a:stretch>
            <a:fillRect/>
          </a:stretch>
        </p:blipFill>
        <p:spPr>
          <a:xfrm>
            <a:off x="5486400" y="2819400"/>
            <a:ext cx="1981200" cy="2496311"/>
          </a:xfrm>
          <a:prstGeom prst="rect">
            <a:avLst/>
          </a:prstGeom>
        </p:spPr>
      </p:pic>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CS" b="1" dirty="0" smtClean="0">
                <a:solidFill>
                  <a:schemeClr val="accent6">
                    <a:lumMod val="75000"/>
                  </a:schemeClr>
                </a:solidFill>
              </a:rPr>
              <a:t>Јасан пут и укљученост актера </a:t>
            </a:r>
            <a:endParaRPr lang="sr-Latn-CS" b="1" dirty="0">
              <a:solidFill>
                <a:schemeClr val="accent6">
                  <a:lumMod val="75000"/>
                </a:schemeClr>
              </a:solidFill>
            </a:endParaRPr>
          </a:p>
        </p:txBody>
      </p:sp>
      <p:pic>
        <p:nvPicPr>
          <p:cNvPr id="44" name="Picture 43" descr="images (6).jpg"/>
          <p:cNvPicPr>
            <a:picLocks noChangeAspect="1"/>
          </p:cNvPicPr>
          <p:nvPr/>
        </p:nvPicPr>
        <p:blipFill>
          <a:blip r:embed="rId2"/>
          <a:stretch>
            <a:fillRect/>
          </a:stretch>
        </p:blipFill>
        <p:spPr>
          <a:xfrm>
            <a:off x="381000" y="1676400"/>
            <a:ext cx="5648378" cy="3505200"/>
          </a:xfrm>
          <a:prstGeom prst="rect">
            <a:avLst/>
          </a:prstGeom>
        </p:spPr>
      </p:pic>
      <p:grpSp>
        <p:nvGrpSpPr>
          <p:cNvPr id="45" name="Group 44"/>
          <p:cNvGrpSpPr/>
          <p:nvPr/>
        </p:nvGrpSpPr>
        <p:grpSpPr>
          <a:xfrm>
            <a:off x="4114800" y="1828800"/>
            <a:ext cx="1905000" cy="1805464"/>
            <a:chOff x="5867400" y="2743200"/>
            <a:chExt cx="1905000" cy="1805464"/>
          </a:xfrm>
        </p:grpSpPr>
        <p:grpSp>
          <p:nvGrpSpPr>
            <p:cNvPr id="46" name="Group 20"/>
            <p:cNvGrpSpPr/>
            <p:nvPr/>
          </p:nvGrpSpPr>
          <p:grpSpPr>
            <a:xfrm>
              <a:off x="5867400" y="2743200"/>
              <a:ext cx="1905000" cy="1805464"/>
              <a:chOff x="3581400" y="1600200"/>
              <a:chExt cx="1905000" cy="1805464"/>
            </a:xfrm>
          </p:grpSpPr>
          <p:sp>
            <p:nvSpPr>
              <p:cNvPr id="48" name="Oval 47"/>
              <p:cNvSpPr/>
              <p:nvPr/>
            </p:nvSpPr>
            <p:spPr>
              <a:xfrm>
                <a:off x="3962400" y="1600200"/>
                <a:ext cx="1066800" cy="9906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b="1">
                  <a:solidFill>
                    <a:schemeClr val="bg1"/>
                  </a:solidFill>
                </a:endParaRPr>
              </a:p>
            </p:txBody>
          </p:sp>
          <p:sp>
            <p:nvSpPr>
              <p:cNvPr id="49" name="TextBox 48"/>
              <p:cNvSpPr txBox="1"/>
              <p:nvPr/>
            </p:nvSpPr>
            <p:spPr>
              <a:xfrm>
                <a:off x="3581400" y="2667000"/>
                <a:ext cx="1905000" cy="738664"/>
              </a:xfrm>
              <a:prstGeom prst="rect">
                <a:avLst/>
              </a:prstGeom>
              <a:noFill/>
            </p:spPr>
            <p:txBody>
              <a:bodyPr wrap="square" rtlCol="0">
                <a:spAutoFit/>
              </a:bodyPr>
              <a:lstStyle/>
              <a:p>
                <a:pPr algn="ctr"/>
                <a:r>
                  <a:rPr lang="sr-Cyrl-CS" sz="1400" b="1" dirty="0" smtClean="0">
                    <a:solidFill>
                      <a:schemeClr val="bg1"/>
                    </a:solidFill>
                  </a:rPr>
                  <a:t>Већи степен партиципације кључних актера</a:t>
                </a:r>
                <a:endParaRPr lang="sr-Latn-CS" sz="1400" b="1" dirty="0">
                  <a:solidFill>
                    <a:schemeClr val="bg1"/>
                  </a:solidFill>
                </a:endParaRPr>
              </a:p>
            </p:txBody>
          </p:sp>
        </p:grpSp>
        <p:sp>
          <p:nvSpPr>
            <p:cNvPr id="47" name="Smiley Face 46"/>
            <p:cNvSpPr/>
            <p:nvPr/>
          </p:nvSpPr>
          <p:spPr>
            <a:xfrm>
              <a:off x="6248400" y="2743200"/>
              <a:ext cx="1066800" cy="9906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b="1">
                <a:solidFill>
                  <a:schemeClr val="bg1"/>
                </a:solidFill>
              </a:endParaRPr>
            </a:p>
          </p:txBody>
        </p:sp>
      </p:grpSp>
      <p:grpSp>
        <p:nvGrpSpPr>
          <p:cNvPr id="50" name="Group 49"/>
          <p:cNvGrpSpPr/>
          <p:nvPr/>
        </p:nvGrpSpPr>
        <p:grpSpPr>
          <a:xfrm>
            <a:off x="609600" y="1371600"/>
            <a:ext cx="1905000" cy="1590020"/>
            <a:chOff x="1828800" y="1981200"/>
            <a:chExt cx="1905000" cy="1590020"/>
          </a:xfrm>
        </p:grpSpPr>
        <p:grpSp>
          <p:nvGrpSpPr>
            <p:cNvPr id="51" name="Group 19"/>
            <p:cNvGrpSpPr/>
            <p:nvPr/>
          </p:nvGrpSpPr>
          <p:grpSpPr>
            <a:xfrm>
              <a:off x="1828800" y="1981200"/>
              <a:ext cx="1905000" cy="1590020"/>
              <a:chOff x="1828800" y="2362200"/>
              <a:chExt cx="1905000" cy="1590020"/>
            </a:xfrm>
          </p:grpSpPr>
          <p:sp>
            <p:nvSpPr>
              <p:cNvPr id="53" name="Oval 52"/>
              <p:cNvSpPr/>
              <p:nvPr/>
            </p:nvSpPr>
            <p:spPr>
              <a:xfrm>
                <a:off x="2209800" y="2362200"/>
                <a:ext cx="1066800" cy="9906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a:solidFill>
                    <a:schemeClr val="bg1"/>
                  </a:solidFill>
                </a:endParaRPr>
              </a:p>
            </p:txBody>
          </p:sp>
          <p:sp>
            <p:nvSpPr>
              <p:cNvPr id="54" name="TextBox 53"/>
              <p:cNvSpPr txBox="1"/>
              <p:nvPr/>
            </p:nvSpPr>
            <p:spPr>
              <a:xfrm>
                <a:off x="1828800" y="3429000"/>
                <a:ext cx="1905000" cy="523220"/>
              </a:xfrm>
              <a:prstGeom prst="rect">
                <a:avLst/>
              </a:prstGeom>
              <a:noFill/>
            </p:spPr>
            <p:txBody>
              <a:bodyPr wrap="square" rtlCol="0">
                <a:spAutoFit/>
              </a:bodyPr>
              <a:lstStyle/>
              <a:p>
                <a:pPr algn="ctr"/>
                <a:r>
                  <a:rPr lang="sr-Cyrl-CS" sz="1400" b="1" dirty="0" smtClean="0">
                    <a:solidFill>
                      <a:schemeClr val="bg1"/>
                    </a:solidFill>
                  </a:rPr>
                  <a:t>Постојање јасне стратегије</a:t>
                </a:r>
                <a:endParaRPr lang="sr-Latn-CS" sz="1400" b="1" dirty="0">
                  <a:solidFill>
                    <a:schemeClr val="bg1"/>
                  </a:solidFill>
                </a:endParaRPr>
              </a:p>
            </p:txBody>
          </p:sp>
        </p:grpSp>
        <p:sp>
          <p:nvSpPr>
            <p:cNvPr id="52" name="Smiley Face 51"/>
            <p:cNvSpPr/>
            <p:nvPr/>
          </p:nvSpPr>
          <p:spPr>
            <a:xfrm>
              <a:off x="2209800" y="1981200"/>
              <a:ext cx="1066800" cy="9906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a:solidFill>
                  <a:schemeClr val="bg1"/>
                </a:solidFill>
              </a:endParaRPr>
            </a:p>
          </p:txBody>
        </p:sp>
      </p:grpSp>
      <p:grpSp>
        <p:nvGrpSpPr>
          <p:cNvPr id="55" name="Group 54"/>
          <p:cNvGrpSpPr/>
          <p:nvPr/>
        </p:nvGrpSpPr>
        <p:grpSpPr>
          <a:xfrm>
            <a:off x="2895600" y="2971800"/>
            <a:ext cx="1905000" cy="2020907"/>
            <a:chOff x="4419600" y="1524000"/>
            <a:chExt cx="1905000" cy="2020907"/>
          </a:xfrm>
        </p:grpSpPr>
        <p:grpSp>
          <p:nvGrpSpPr>
            <p:cNvPr id="56" name="Group 21"/>
            <p:cNvGrpSpPr/>
            <p:nvPr/>
          </p:nvGrpSpPr>
          <p:grpSpPr>
            <a:xfrm>
              <a:off x="4419600" y="1524000"/>
              <a:ext cx="1905000" cy="2020907"/>
              <a:chOff x="5334000" y="2219980"/>
              <a:chExt cx="1905000" cy="2020907"/>
            </a:xfrm>
          </p:grpSpPr>
          <p:sp>
            <p:nvSpPr>
              <p:cNvPr id="58" name="Oval 7"/>
              <p:cNvSpPr/>
              <p:nvPr/>
            </p:nvSpPr>
            <p:spPr>
              <a:xfrm>
                <a:off x="5791200" y="2219980"/>
                <a:ext cx="1066800" cy="9906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a:solidFill>
                    <a:schemeClr val="bg1"/>
                  </a:solidFill>
                </a:endParaRPr>
              </a:p>
            </p:txBody>
          </p:sp>
          <p:sp>
            <p:nvSpPr>
              <p:cNvPr id="59" name="TextBox 58"/>
              <p:cNvSpPr txBox="1"/>
              <p:nvPr/>
            </p:nvSpPr>
            <p:spPr>
              <a:xfrm>
                <a:off x="5334000" y="3286780"/>
                <a:ext cx="1905000" cy="954107"/>
              </a:xfrm>
              <a:prstGeom prst="rect">
                <a:avLst/>
              </a:prstGeom>
              <a:noFill/>
            </p:spPr>
            <p:txBody>
              <a:bodyPr wrap="square" rtlCol="0">
                <a:spAutoFit/>
              </a:bodyPr>
              <a:lstStyle/>
              <a:p>
                <a:pPr algn="ctr"/>
                <a:r>
                  <a:rPr lang="sr-Cyrl-CS" sz="1400" b="1" dirty="0" smtClean="0">
                    <a:solidFill>
                      <a:schemeClr val="bg1"/>
                    </a:solidFill>
                  </a:rPr>
                  <a:t>Интензивнија комуникација и доступност информација</a:t>
                </a:r>
                <a:endParaRPr lang="sr-Latn-CS" sz="1400" b="1" dirty="0">
                  <a:solidFill>
                    <a:schemeClr val="bg1"/>
                  </a:solidFill>
                </a:endParaRPr>
              </a:p>
            </p:txBody>
          </p:sp>
        </p:grpSp>
        <p:sp>
          <p:nvSpPr>
            <p:cNvPr id="57" name="Smiley Face 56"/>
            <p:cNvSpPr/>
            <p:nvPr/>
          </p:nvSpPr>
          <p:spPr>
            <a:xfrm>
              <a:off x="4876800" y="1524000"/>
              <a:ext cx="1066800" cy="9906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a:solidFill>
                  <a:schemeClr val="bg1"/>
                </a:solidFill>
              </a:endParaRPr>
            </a:p>
          </p:txBody>
        </p:sp>
      </p:grpSp>
      <p:grpSp>
        <p:nvGrpSpPr>
          <p:cNvPr id="60" name="Group 59"/>
          <p:cNvGrpSpPr/>
          <p:nvPr/>
        </p:nvGrpSpPr>
        <p:grpSpPr>
          <a:xfrm>
            <a:off x="1447800" y="3505200"/>
            <a:ext cx="1905000" cy="1590020"/>
            <a:chOff x="1828800" y="1981200"/>
            <a:chExt cx="1905000" cy="1590020"/>
          </a:xfrm>
        </p:grpSpPr>
        <p:grpSp>
          <p:nvGrpSpPr>
            <p:cNvPr id="61" name="Group 19"/>
            <p:cNvGrpSpPr/>
            <p:nvPr/>
          </p:nvGrpSpPr>
          <p:grpSpPr>
            <a:xfrm>
              <a:off x="1828800" y="1981200"/>
              <a:ext cx="1905000" cy="1590020"/>
              <a:chOff x="1828800" y="2362200"/>
              <a:chExt cx="1905000" cy="1590020"/>
            </a:xfrm>
          </p:grpSpPr>
          <p:sp>
            <p:nvSpPr>
              <p:cNvPr id="63" name="Oval 62"/>
              <p:cNvSpPr/>
              <p:nvPr/>
            </p:nvSpPr>
            <p:spPr>
              <a:xfrm>
                <a:off x="2209800" y="2362200"/>
                <a:ext cx="1066800" cy="9906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a:solidFill>
                    <a:schemeClr val="tx1"/>
                  </a:solidFill>
                </a:endParaRPr>
              </a:p>
            </p:txBody>
          </p:sp>
          <p:sp>
            <p:nvSpPr>
              <p:cNvPr id="64" name="TextBox 63"/>
              <p:cNvSpPr txBox="1"/>
              <p:nvPr/>
            </p:nvSpPr>
            <p:spPr>
              <a:xfrm>
                <a:off x="1828800" y="3429000"/>
                <a:ext cx="1905000" cy="523220"/>
              </a:xfrm>
              <a:prstGeom prst="rect">
                <a:avLst/>
              </a:prstGeom>
              <a:noFill/>
            </p:spPr>
            <p:txBody>
              <a:bodyPr wrap="square" rtlCol="0">
                <a:spAutoFit/>
              </a:bodyPr>
              <a:lstStyle/>
              <a:p>
                <a:pPr algn="ctr"/>
                <a:r>
                  <a:rPr lang="sr-Cyrl-CS" sz="1400" b="1" dirty="0" smtClean="0"/>
                  <a:t>Праћење реализације стратегије</a:t>
                </a:r>
                <a:endParaRPr lang="sr-Latn-CS" sz="1400" b="1" dirty="0"/>
              </a:p>
            </p:txBody>
          </p:sp>
        </p:grpSp>
        <p:sp>
          <p:nvSpPr>
            <p:cNvPr id="62" name="Smiley Face 61"/>
            <p:cNvSpPr/>
            <p:nvPr/>
          </p:nvSpPr>
          <p:spPr>
            <a:xfrm>
              <a:off x="2209800" y="1981200"/>
              <a:ext cx="1066800" cy="9906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a:solidFill>
                  <a:schemeClr val="tx1"/>
                </a:solidFill>
              </a:endParaRPr>
            </a:p>
          </p:txBody>
        </p:sp>
      </p:grpSp>
      <p:sp>
        <p:nvSpPr>
          <p:cNvPr id="65" name="Rounded Rectangular Callout 64"/>
          <p:cNvSpPr/>
          <p:nvPr/>
        </p:nvSpPr>
        <p:spPr>
          <a:xfrm>
            <a:off x="5867400" y="1447800"/>
            <a:ext cx="3276600" cy="2590800"/>
          </a:xfrm>
          <a:prstGeom prst="wedgeRoundRectCallout">
            <a:avLst>
              <a:gd name="adj1" fmla="val -61863"/>
              <a:gd name="adj2" fmla="val 65156"/>
              <a:gd name="adj3" fmla="val 16667"/>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400" b="1" i="1" dirty="0" smtClean="0">
                <a:solidFill>
                  <a:schemeClr val="tx1"/>
                </a:solidFill>
              </a:rPr>
              <a:t>“Значи, не можеш ти промене да водиш одговорно са централног нивоа. Промене се воде у партнерству и ако је фокус овде у томе да Министарство води промене без капацитета локалне самоуправе... да прати, имплементира и планира те промене, нема ништа од промена</a:t>
            </a:r>
            <a:r>
              <a:rPr lang="sr-Cyrl-CS" sz="1400" b="1" dirty="0" smtClean="0">
                <a:solidFill>
                  <a:schemeClr val="tx1"/>
                </a:solidFill>
              </a:rPr>
              <a:t>“</a:t>
            </a:r>
            <a:r>
              <a:rPr lang="sr-Cyrl-CS" sz="1400" b="1" i="1" dirty="0" smtClean="0">
                <a:solidFill>
                  <a:schemeClr val="tx1"/>
                </a:solidFill>
              </a:rPr>
              <a:t>” – </a:t>
            </a:r>
            <a:r>
              <a:rPr lang="sr-Cyrl-CS" sz="1400" b="1" dirty="0" smtClean="0">
                <a:solidFill>
                  <a:schemeClr val="tx1"/>
                </a:solidFill>
              </a:rPr>
              <a:t>представник групе експерата.</a:t>
            </a:r>
            <a:endParaRPr lang="sr-Latn-CS" sz="1400" b="1" dirty="0">
              <a:solidFill>
                <a:schemeClr val="tx1"/>
              </a:solidFill>
            </a:endParaRPr>
          </a:p>
        </p:txBody>
      </p:sp>
      <p:sp>
        <p:nvSpPr>
          <p:cNvPr id="66" name="Rounded Rectangular Callout 65"/>
          <p:cNvSpPr/>
          <p:nvPr/>
        </p:nvSpPr>
        <p:spPr>
          <a:xfrm>
            <a:off x="457200" y="5410200"/>
            <a:ext cx="7467600" cy="914400"/>
          </a:xfrm>
          <a:prstGeom prst="wedgeRoundRectCallout">
            <a:avLst>
              <a:gd name="adj1" fmla="val -26059"/>
              <a:gd name="adj2" fmla="val -87199"/>
              <a:gd name="adj3" fmla="val 16667"/>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400" b="1" i="1" dirty="0" smtClean="0">
                <a:solidFill>
                  <a:schemeClr val="tx1"/>
                </a:solidFill>
              </a:rPr>
              <a:t>“</a:t>
            </a:r>
            <a:r>
              <a:rPr lang="x-none" sz="1400" b="1" i="1" dirty="0" smtClean="0">
                <a:solidFill>
                  <a:schemeClr val="tx1"/>
                </a:solidFill>
              </a:rPr>
              <a:t>Овај проблем одрживости, ово што се зове предвиђање потенцијалних баријера је неки страховито важан аспект. Ми смо у протеклих десетак година имали хипери</a:t>
            </a:r>
            <a:r>
              <a:rPr lang="sr-Cyrl-CS" sz="1400" b="1" i="1" dirty="0" smtClean="0">
                <a:solidFill>
                  <a:schemeClr val="tx1"/>
                </a:solidFill>
              </a:rPr>
              <a:t>н</a:t>
            </a:r>
            <a:r>
              <a:rPr lang="x-none" sz="1400" b="1" i="1" dirty="0" smtClean="0">
                <a:solidFill>
                  <a:schemeClr val="tx1"/>
                </a:solidFill>
              </a:rPr>
              <a:t>флацију стратешких докумената који слабо живе</a:t>
            </a:r>
            <a:r>
              <a:rPr lang="sr-Cyrl-CS" sz="1400" b="1" i="1" dirty="0" smtClean="0">
                <a:solidFill>
                  <a:schemeClr val="tx1"/>
                </a:solidFill>
              </a:rPr>
              <a:t>” – </a:t>
            </a:r>
            <a:r>
              <a:rPr lang="sr-Cyrl-CS" sz="1400" b="1" dirty="0" smtClean="0">
                <a:solidFill>
                  <a:schemeClr val="tx1"/>
                </a:solidFill>
              </a:rPr>
              <a:t>представник групе директора.</a:t>
            </a:r>
            <a:endParaRPr lang="sr-Latn-CS" sz="1400" b="1" dirty="0">
              <a:solidFill>
                <a:schemeClr val="tx1"/>
              </a:solidFill>
            </a:endParaRPr>
          </a:p>
        </p:txBody>
      </p:sp>
      <p:pic>
        <p:nvPicPr>
          <p:cNvPr id="67" name="Picture 66" descr="logo Instituta.bmp"/>
          <p:cNvPicPr>
            <a:picLocks noChangeAspect="1"/>
          </p:cNvPicPr>
          <p:nvPr/>
        </p:nvPicPr>
        <p:blipFill>
          <a:blip r:embed="rId3">
            <a:clrChange>
              <a:clrFrom>
                <a:srgbClr val="FFFFFF"/>
              </a:clrFrom>
              <a:clrTo>
                <a:srgbClr val="FFFFFF">
                  <a:alpha val="0"/>
                </a:srgbClr>
              </a:clrTo>
            </a:clrChange>
          </a:blip>
          <a:stretch>
            <a:fillRect/>
          </a:stretch>
        </p:blipFill>
        <p:spPr>
          <a:xfrm>
            <a:off x="8153400" y="6109236"/>
            <a:ext cx="990600" cy="748763"/>
          </a:xfrm>
          <a:prstGeom prst="rect">
            <a:avLst/>
          </a:prstGeom>
        </p:spPr>
      </p:pic>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x-none" b="1" dirty="0" smtClean="0">
                <a:solidFill>
                  <a:schemeClr val="accent6">
                    <a:lumMod val="75000"/>
                  </a:schemeClr>
                </a:solidFill>
              </a:rPr>
              <a:t>“Желим да ме питају, али...”</a:t>
            </a:r>
            <a:endParaRPr lang="sr-Latn-CS" b="1" dirty="0">
              <a:solidFill>
                <a:schemeClr val="accent6">
                  <a:lumMod val="75000"/>
                </a:schemeClr>
              </a:solidFill>
            </a:endParaRPr>
          </a:p>
        </p:txBody>
      </p:sp>
      <p:grpSp>
        <p:nvGrpSpPr>
          <p:cNvPr id="13" name="Group 12"/>
          <p:cNvGrpSpPr/>
          <p:nvPr/>
        </p:nvGrpSpPr>
        <p:grpSpPr>
          <a:xfrm>
            <a:off x="3124200" y="1828800"/>
            <a:ext cx="1905000" cy="1374577"/>
            <a:chOff x="1066800" y="2057400"/>
            <a:chExt cx="1905000" cy="1374577"/>
          </a:xfrm>
        </p:grpSpPr>
        <p:grpSp>
          <p:nvGrpSpPr>
            <p:cNvPr id="10" name="Group 9"/>
            <p:cNvGrpSpPr/>
            <p:nvPr/>
          </p:nvGrpSpPr>
          <p:grpSpPr>
            <a:xfrm>
              <a:off x="1066800" y="2057400"/>
              <a:ext cx="1905000" cy="1374577"/>
              <a:chOff x="3657600" y="3273623"/>
              <a:chExt cx="1905000" cy="1374577"/>
            </a:xfrm>
          </p:grpSpPr>
          <p:sp>
            <p:nvSpPr>
              <p:cNvPr id="11" name="Oval 10"/>
              <p:cNvSpPr/>
              <p:nvPr/>
            </p:nvSpPr>
            <p:spPr>
              <a:xfrm>
                <a:off x="4038600" y="3273623"/>
                <a:ext cx="1066800" cy="990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a:solidFill>
                    <a:schemeClr val="tx1"/>
                  </a:solidFill>
                </a:endParaRPr>
              </a:p>
            </p:txBody>
          </p:sp>
          <p:sp>
            <p:nvSpPr>
              <p:cNvPr id="12" name="TextBox 11"/>
              <p:cNvSpPr txBox="1"/>
              <p:nvPr/>
            </p:nvSpPr>
            <p:spPr>
              <a:xfrm>
                <a:off x="3657600" y="4340423"/>
                <a:ext cx="1905000" cy="307777"/>
              </a:xfrm>
              <a:prstGeom prst="rect">
                <a:avLst/>
              </a:prstGeom>
              <a:noFill/>
            </p:spPr>
            <p:txBody>
              <a:bodyPr wrap="square" rtlCol="0">
                <a:spAutoFit/>
              </a:bodyPr>
              <a:lstStyle/>
              <a:p>
                <a:pPr algn="ctr"/>
                <a:r>
                  <a:rPr lang="sr-Cyrl-CS" sz="1400" b="1" dirty="0" smtClean="0"/>
                  <a:t>Захтевно</a:t>
                </a:r>
                <a:endParaRPr lang="sr-Latn-CS" sz="1400" b="1" dirty="0"/>
              </a:p>
            </p:txBody>
          </p:sp>
        </p:grpSp>
        <p:sp>
          <p:nvSpPr>
            <p:cNvPr id="14" name="Smiley Face 13"/>
            <p:cNvSpPr/>
            <p:nvPr/>
          </p:nvSpPr>
          <p:spPr>
            <a:xfrm>
              <a:off x="1447800" y="2057400"/>
              <a:ext cx="1066800" cy="990600"/>
            </a:xfrm>
            <a:prstGeom prst="smileyFace">
              <a:avLst>
                <a:gd name="adj" fmla="val -465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a:solidFill>
                  <a:schemeClr val="tx1"/>
                </a:solidFill>
              </a:endParaRPr>
            </a:p>
          </p:txBody>
        </p:sp>
      </p:grpSp>
      <p:sp>
        <p:nvSpPr>
          <p:cNvPr id="15" name="Rounded Rectangular Callout 14"/>
          <p:cNvSpPr/>
          <p:nvPr/>
        </p:nvSpPr>
        <p:spPr>
          <a:xfrm>
            <a:off x="5486400" y="1524000"/>
            <a:ext cx="3276600" cy="2286000"/>
          </a:xfrm>
          <a:prstGeom prst="wedgeRoundRectCallout">
            <a:avLst>
              <a:gd name="adj1" fmla="val -61863"/>
              <a:gd name="adj2" fmla="val 65156"/>
              <a:gd name="adj3" fmla="val 16667"/>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400" b="1" i="1" dirty="0" smtClean="0">
                <a:solidFill>
                  <a:schemeClr val="tx1"/>
                </a:solidFill>
              </a:rPr>
              <a:t>“То би требало баш сви да буду јако мотивисани да раде, да сами препознају неки шири интерес, неку добит, па да се сви заложе за то. Тако да би, ето, сви одлучивали, доносили одлуке, а то не функционише тако у стварности” </a:t>
            </a:r>
            <a:r>
              <a:rPr lang="sr-Cyrl-CS" sz="1400" b="1" dirty="0" smtClean="0">
                <a:solidFill>
                  <a:schemeClr val="tx1"/>
                </a:solidFill>
              </a:rPr>
              <a:t>– представник групе  родитеља</a:t>
            </a:r>
            <a:endParaRPr lang="sr-Latn-CS" sz="1400" b="1" dirty="0">
              <a:solidFill>
                <a:schemeClr val="tx1"/>
              </a:solidFill>
            </a:endParaRPr>
          </a:p>
        </p:txBody>
      </p:sp>
      <p:pic>
        <p:nvPicPr>
          <p:cNvPr id="8196" name="Picture 4" descr="http://t1.gstatic.com/images?q=tbn:ANd9GcT4iLT4bQ1qcJZRxjIGWje2kXzr5klz93ZRKSeUKAH-n34pdlKv"/>
          <p:cNvPicPr>
            <a:picLocks noChangeAspect="1" noChangeArrowheads="1"/>
          </p:cNvPicPr>
          <p:nvPr/>
        </p:nvPicPr>
        <p:blipFill>
          <a:blip r:embed="rId2"/>
          <a:srcRect/>
          <a:stretch>
            <a:fillRect/>
          </a:stretch>
        </p:blipFill>
        <p:spPr bwMode="auto">
          <a:xfrm>
            <a:off x="2514600" y="3200767"/>
            <a:ext cx="2847975" cy="2133233"/>
          </a:xfrm>
          <a:prstGeom prst="rect">
            <a:avLst/>
          </a:prstGeom>
          <a:noFill/>
        </p:spPr>
      </p:pic>
      <p:sp>
        <p:nvSpPr>
          <p:cNvPr id="19" name="Rounded Rectangular Callout 18"/>
          <p:cNvSpPr/>
          <p:nvPr/>
        </p:nvSpPr>
        <p:spPr>
          <a:xfrm>
            <a:off x="304800" y="4800600"/>
            <a:ext cx="3276600" cy="1066800"/>
          </a:xfrm>
          <a:prstGeom prst="wedgeRoundRectCallout">
            <a:avLst>
              <a:gd name="adj1" fmla="val 43423"/>
              <a:gd name="adj2" fmla="val -91987"/>
              <a:gd name="adj3" fmla="val 16667"/>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400" b="1" i="1" dirty="0" smtClean="0">
                <a:solidFill>
                  <a:schemeClr val="tx1"/>
                </a:solidFill>
              </a:rPr>
              <a:t>“То је сад, у ствари, једна дилема: колико ми умемо демократски да одлучујемо</a:t>
            </a:r>
            <a:r>
              <a:rPr lang="sr-Cyrl-CS" sz="1400" b="1" dirty="0" smtClean="0">
                <a:solidFill>
                  <a:schemeClr val="tx1"/>
                </a:solidFill>
              </a:rPr>
              <a:t>“ – представник групе експерата</a:t>
            </a:r>
            <a:endParaRPr lang="sr-Latn-CS" sz="1400" b="1" dirty="0">
              <a:solidFill>
                <a:schemeClr val="tx1"/>
              </a:solidFill>
            </a:endParaRPr>
          </a:p>
        </p:txBody>
      </p:sp>
      <p:sp>
        <p:nvSpPr>
          <p:cNvPr id="20" name="TextBox 19"/>
          <p:cNvSpPr txBox="1"/>
          <p:nvPr/>
        </p:nvSpPr>
        <p:spPr>
          <a:xfrm>
            <a:off x="5181600" y="4343400"/>
            <a:ext cx="3657600" cy="646331"/>
          </a:xfrm>
          <a:prstGeom prst="rect">
            <a:avLst/>
          </a:prstGeom>
          <a:noFill/>
        </p:spPr>
        <p:txBody>
          <a:bodyPr wrap="square" rtlCol="0">
            <a:spAutoFit/>
          </a:bodyPr>
          <a:lstStyle/>
          <a:p>
            <a:pPr algn="ctr"/>
            <a:r>
              <a:rPr lang="x-none" b="1" dirty="0" smtClean="0"/>
              <a:t>ЦЕНТРАЛИЗОВАНО ВОЂЕЊЕ ПРОМЕНА ПОЖЕЉНИЈЕ?</a:t>
            </a:r>
            <a:endParaRPr lang="en-US" b="1" dirty="0"/>
          </a:p>
        </p:txBody>
      </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x-none" b="1" dirty="0" smtClean="0">
                <a:solidFill>
                  <a:schemeClr val="accent6">
                    <a:lumMod val="75000"/>
                  </a:schemeClr>
                </a:solidFill>
              </a:rPr>
              <a:t>Предуслови за остваривање сценарија</a:t>
            </a:r>
            <a:endParaRPr lang="en-US" b="1" dirty="0">
              <a:solidFill>
                <a:schemeClr val="accent6">
                  <a:lumMod val="75000"/>
                </a:schemeClr>
              </a:solidFill>
            </a:endParaRPr>
          </a:p>
        </p:txBody>
      </p:sp>
      <p:grpSp>
        <p:nvGrpSpPr>
          <p:cNvPr id="19" name="Group 18"/>
          <p:cNvGrpSpPr/>
          <p:nvPr/>
        </p:nvGrpSpPr>
        <p:grpSpPr>
          <a:xfrm>
            <a:off x="685800" y="2514600"/>
            <a:ext cx="2667000" cy="2286000"/>
            <a:chOff x="685800" y="2133600"/>
            <a:chExt cx="2667000" cy="2286000"/>
          </a:xfrm>
          <a:effectLst>
            <a:outerShdw blurRad="50800" dist="38100" algn="l" rotWithShape="0">
              <a:prstClr val="black">
                <a:alpha val="40000"/>
              </a:prstClr>
            </a:outerShdw>
          </a:effectLst>
          <a:scene3d>
            <a:camera prst="orthographicFront">
              <a:rot lat="0" lon="0" rev="0"/>
            </a:camera>
            <a:lightRig rig="contrasting" dir="t">
              <a:rot lat="0" lon="0" rev="1500000"/>
            </a:lightRig>
          </a:scene3d>
        </p:grpSpPr>
        <p:sp>
          <p:nvSpPr>
            <p:cNvPr id="4" name="Up Arrow 3"/>
            <p:cNvSpPr/>
            <p:nvPr/>
          </p:nvSpPr>
          <p:spPr>
            <a:xfrm rot="476453">
              <a:off x="685800" y="2133600"/>
              <a:ext cx="2667000" cy="2286000"/>
            </a:xfrm>
            <a:prstGeom prst="upArrow">
              <a:avLst/>
            </a:prstGeom>
            <a:solidFill>
              <a:srgbClr val="00B050"/>
            </a:soli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522247">
              <a:off x="1106491" y="3655910"/>
              <a:ext cx="1600200" cy="646331"/>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spAutoFit/>
            </a:bodyPr>
            <a:lstStyle/>
            <a:p>
              <a:pPr algn="ctr"/>
              <a:r>
                <a:rPr lang="x-none" b="1" dirty="0" smtClean="0">
                  <a:solidFill>
                    <a:schemeClr val="bg1"/>
                  </a:solidFill>
                </a:rPr>
                <a:t>ВИШЕ САРАДЊЕ</a:t>
              </a:r>
              <a:endParaRPr lang="en-US" b="1" dirty="0">
                <a:solidFill>
                  <a:schemeClr val="bg1"/>
                </a:solidFill>
              </a:endParaRPr>
            </a:p>
          </p:txBody>
        </p:sp>
      </p:grpSp>
      <p:grpSp>
        <p:nvGrpSpPr>
          <p:cNvPr id="18" name="Group 17"/>
          <p:cNvGrpSpPr/>
          <p:nvPr/>
        </p:nvGrpSpPr>
        <p:grpSpPr>
          <a:xfrm rot="308029">
            <a:off x="2153258" y="4204795"/>
            <a:ext cx="3200400" cy="2286000"/>
            <a:chOff x="3067843" y="2500044"/>
            <a:chExt cx="3200400" cy="2286000"/>
          </a:xfrm>
          <a:effectLst>
            <a:outerShdw blurRad="50800" dist="38100" algn="l" rotWithShape="0">
              <a:prstClr val="black">
                <a:alpha val="40000"/>
              </a:prstClr>
            </a:outerShdw>
          </a:effectLst>
          <a:scene3d>
            <a:camera prst="orthographicFront">
              <a:rot lat="0" lon="0" rev="0"/>
            </a:camera>
            <a:lightRig rig="contrasting" dir="t">
              <a:rot lat="0" lon="0" rev="1500000"/>
            </a:lightRig>
          </a:scene3d>
        </p:grpSpPr>
        <p:sp>
          <p:nvSpPr>
            <p:cNvPr id="12" name="Up Arrow 11"/>
            <p:cNvSpPr/>
            <p:nvPr/>
          </p:nvSpPr>
          <p:spPr>
            <a:xfrm>
              <a:off x="3067843" y="2500044"/>
              <a:ext cx="3200400" cy="2286000"/>
            </a:xfrm>
            <a:prstGeom prst="upArrow">
              <a:avLst/>
            </a:prstGeom>
            <a:solidFill>
              <a:srgbClr val="00B050"/>
            </a:soli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28123" y="3806019"/>
              <a:ext cx="1676400" cy="92333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spAutoFit/>
            </a:bodyPr>
            <a:lstStyle/>
            <a:p>
              <a:pPr algn="ctr"/>
              <a:r>
                <a:rPr lang="x-none" b="1" dirty="0" smtClean="0">
                  <a:solidFill>
                    <a:schemeClr val="bg1"/>
                  </a:solidFill>
                </a:rPr>
                <a:t>ВИШЕ ОТВОРЕНОСТИ ЗА ПРОМЕНЕ</a:t>
              </a:r>
              <a:endParaRPr lang="en-US" b="1" dirty="0">
                <a:solidFill>
                  <a:schemeClr val="bg1"/>
                </a:solidFill>
              </a:endParaRPr>
            </a:p>
          </p:txBody>
        </p:sp>
      </p:grpSp>
      <p:grpSp>
        <p:nvGrpSpPr>
          <p:cNvPr id="17" name="Group 16"/>
          <p:cNvGrpSpPr/>
          <p:nvPr/>
        </p:nvGrpSpPr>
        <p:grpSpPr>
          <a:xfrm rot="21182390">
            <a:off x="5318745" y="3133104"/>
            <a:ext cx="3193878" cy="2485437"/>
            <a:chOff x="5378264" y="2399598"/>
            <a:chExt cx="3193878" cy="2485437"/>
          </a:xfrm>
          <a:effectLst>
            <a:outerShdw blurRad="50800" dist="38100" algn="l" rotWithShape="0">
              <a:prstClr val="black">
                <a:alpha val="40000"/>
              </a:prstClr>
            </a:outerShdw>
          </a:effectLst>
          <a:scene3d>
            <a:camera prst="orthographicFront">
              <a:rot lat="0" lon="0" rev="0"/>
            </a:camera>
            <a:lightRig rig="contrasting" dir="t">
              <a:rot lat="0" lon="0" rev="1500000"/>
            </a:lightRig>
          </a:scene3d>
        </p:grpSpPr>
        <p:sp>
          <p:nvSpPr>
            <p:cNvPr id="15" name="Up Arrow 14"/>
            <p:cNvSpPr/>
            <p:nvPr/>
          </p:nvSpPr>
          <p:spPr>
            <a:xfrm rot="21100375">
              <a:off x="5378264" y="2399598"/>
              <a:ext cx="3193878" cy="2485437"/>
            </a:xfrm>
            <a:prstGeom prst="upArrow">
              <a:avLst/>
            </a:prstGeom>
            <a:solidFill>
              <a:srgbClr val="00B050"/>
            </a:soli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rot="21074944">
              <a:off x="6199815" y="3822147"/>
              <a:ext cx="1767981" cy="92333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spAutoFit/>
            </a:bodyPr>
            <a:lstStyle/>
            <a:p>
              <a:pPr algn="ctr"/>
              <a:r>
                <a:rPr lang="x-none" b="1" dirty="0" smtClean="0">
                  <a:solidFill>
                    <a:schemeClr val="bg1"/>
                  </a:solidFill>
                </a:rPr>
                <a:t>БОЉЕ ПОВЕЗИВАЊЕ ИНСТИТУЦИЈА</a:t>
              </a:r>
              <a:endParaRPr lang="en-US" b="1" dirty="0">
                <a:solidFill>
                  <a:schemeClr val="bg1"/>
                </a:solidFill>
              </a:endParaRPr>
            </a:p>
          </p:txBody>
        </p:sp>
      </p:grpSp>
      <p:grpSp>
        <p:nvGrpSpPr>
          <p:cNvPr id="21" name="Group 20"/>
          <p:cNvGrpSpPr/>
          <p:nvPr/>
        </p:nvGrpSpPr>
        <p:grpSpPr>
          <a:xfrm>
            <a:off x="2057400" y="1752600"/>
            <a:ext cx="4336017" cy="2485437"/>
            <a:chOff x="4820279" y="1952435"/>
            <a:chExt cx="3830522" cy="2485437"/>
          </a:xfrm>
          <a:effectLst>
            <a:outerShdw blurRad="50800" dist="38100" algn="l" rotWithShape="0">
              <a:prstClr val="black">
                <a:alpha val="40000"/>
              </a:prstClr>
            </a:outerShdw>
          </a:effectLst>
          <a:scene3d>
            <a:camera prst="orthographicFront">
              <a:rot lat="0" lon="0" rev="0"/>
            </a:camera>
            <a:lightRig rig="contrasting" dir="t">
              <a:rot lat="0" lon="0" rev="1500000"/>
            </a:lightRig>
          </a:scene3d>
        </p:grpSpPr>
        <p:sp>
          <p:nvSpPr>
            <p:cNvPr id="22" name="Up Arrow 21"/>
            <p:cNvSpPr/>
            <p:nvPr/>
          </p:nvSpPr>
          <p:spPr>
            <a:xfrm rot="21100375">
              <a:off x="4820279" y="1952435"/>
              <a:ext cx="3830522" cy="2485437"/>
            </a:xfrm>
            <a:prstGeom prst="upArrow">
              <a:avLst/>
            </a:prstGeom>
            <a:solidFill>
              <a:srgbClr val="00B050"/>
            </a:soli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rot="21074944">
              <a:off x="5631610" y="3370564"/>
              <a:ext cx="2323563" cy="92333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spAutoFit/>
            </a:bodyPr>
            <a:lstStyle/>
            <a:p>
              <a:pPr algn="ctr"/>
              <a:r>
                <a:rPr lang="x-none" b="1" dirty="0" smtClean="0">
                  <a:solidFill>
                    <a:schemeClr val="bg1"/>
                  </a:solidFill>
                </a:rPr>
                <a:t>БОЉЕ ФУНКЦИОНИСАЊЕ МИНИСТАРСТВА</a:t>
              </a:r>
              <a:endParaRPr lang="en-US" b="1" dirty="0">
                <a:solidFill>
                  <a:schemeClr val="bg1"/>
                </a:solidFill>
              </a:endParaRPr>
            </a:p>
          </p:txBody>
        </p:sp>
      </p:grpSp>
      <p:sp>
        <p:nvSpPr>
          <p:cNvPr id="24" name="Rounded Rectangular Callout 23"/>
          <p:cNvSpPr/>
          <p:nvPr/>
        </p:nvSpPr>
        <p:spPr>
          <a:xfrm>
            <a:off x="5105400" y="1524000"/>
            <a:ext cx="3886200" cy="1447800"/>
          </a:xfrm>
          <a:prstGeom prst="wedgeRoundRectCallout">
            <a:avLst>
              <a:gd name="adj1" fmla="val 2094"/>
              <a:gd name="adj2" fmla="val 91951"/>
              <a:gd name="adj3" fmla="val 16667"/>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400" b="1" dirty="0" smtClean="0">
                <a:solidFill>
                  <a:schemeClr val="tx1"/>
                </a:solidFill>
              </a:rPr>
              <a:t>„</a:t>
            </a:r>
            <a:r>
              <a:rPr lang="sr-Cyrl-CS" sz="1400" b="1" i="1" dirty="0" smtClean="0">
                <a:solidFill>
                  <a:schemeClr val="tx1"/>
                </a:solidFill>
              </a:rPr>
              <a:t>Ми имамо актив директора који врло лепо ради, сарађујемо, али шта вреди ако ја то нисам увезала са Министарством просвете или са другим градом или са другим службама Министарства</a:t>
            </a:r>
            <a:r>
              <a:rPr lang="sr-Cyrl-CS" sz="1400" b="1" dirty="0" smtClean="0">
                <a:solidFill>
                  <a:schemeClr val="tx1"/>
                </a:solidFill>
              </a:rPr>
              <a:t>“ – представник групе директора.</a:t>
            </a:r>
            <a:endParaRPr lang="sr-Latn-CS" sz="1400" b="1" dirty="0">
              <a:solidFill>
                <a:schemeClr val="tx1"/>
              </a:solidFill>
            </a:endParaRP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be 4"/>
          <p:cNvSpPr/>
          <p:nvPr/>
        </p:nvSpPr>
        <p:spPr>
          <a:xfrm>
            <a:off x="0" y="3657600"/>
            <a:ext cx="3352800" cy="3200400"/>
          </a:xfrm>
          <a:prstGeom prst="cube">
            <a:avLst>
              <a:gd name="adj" fmla="val 15043"/>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Jugo\AppData\Local\Microsoft\Windows\Temporary Internet Files\Content.IE5\IZ4FMCEF\MP900412054[1].jpg"/>
          <p:cNvPicPr>
            <a:picLocks noChangeAspect="1" noChangeArrowheads="1"/>
          </p:cNvPicPr>
          <p:nvPr/>
        </p:nvPicPr>
        <p:blipFill>
          <a:blip r:embed="rId2"/>
          <a:srcRect/>
          <a:stretch>
            <a:fillRect/>
          </a:stretch>
        </p:blipFill>
        <p:spPr bwMode="auto">
          <a:xfrm>
            <a:off x="0" y="4191000"/>
            <a:ext cx="2819400" cy="2667000"/>
          </a:xfrm>
          <a:prstGeom prst="rect">
            <a:avLst/>
          </a:prstGeom>
          <a:noFill/>
        </p:spPr>
      </p:pic>
      <p:sp>
        <p:nvSpPr>
          <p:cNvPr id="7" name="Cube 6"/>
          <p:cNvSpPr/>
          <p:nvPr/>
        </p:nvSpPr>
        <p:spPr>
          <a:xfrm>
            <a:off x="2667000" y="4572000"/>
            <a:ext cx="2514600" cy="2286000"/>
          </a:xfrm>
          <a:prstGeom prst="cub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http://t2.gstatic.com/images?q=tbn:ANd9GcSwBUxpWNE4RaYSiY1o8hsqhVm_trS8oB8Gw6l19_2oDVBaL4ru6w"/>
          <p:cNvPicPr>
            <a:picLocks noChangeAspect="1" noChangeArrowheads="1"/>
          </p:cNvPicPr>
          <p:nvPr/>
        </p:nvPicPr>
        <p:blipFill>
          <a:blip r:embed="rId3"/>
          <a:srcRect/>
          <a:stretch>
            <a:fillRect/>
          </a:stretch>
        </p:blipFill>
        <p:spPr bwMode="auto">
          <a:xfrm>
            <a:off x="2667000" y="5181600"/>
            <a:ext cx="1905000" cy="1676399"/>
          </a:xfrm>
          <a:prstGeom prst="rect">
            <a:avLst/>
          </a:prstGeom>
          <a:noFill/>
        </p:spPr>
      </p:pic>
      <p:sp>
        <p:nvSpPr>
          <p:cNvPr id="9" name="Cube 8"/>
          <p:cNvSpPr/>
          <p:nvPr/>
        </p:nvSpPr>
        <p:spPr>
          <a:xfrm>
            <a:off x="6934200" y="4419600"/>
            <a:ext cx="2209800" cy="2057400"/>
          </a:xfrm>
          <a:prstGeom prst="cub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1000" y="3581400"/>
            <a:ext cx="2590800" cy="954107"/>
          </a:xfrm>
          <a:prstGeom prst="rect">
            <a:avLst/>
          </a:prstGeom>
          <a:noFill/>
        </p:spPr>
        <p:txBody>
          <a:bodyPr wrap="square" rtlCol="0">
            <a:spAutoFit/>
          </a:bodyPr>
          <a:lstStyle/>
          <a:p>
            <a:pPr algn="ctr"/>
            <a:r>
              <a:rPr lang="x-none" sz="2800" b="1" dirty="0" smtClean="0">
                <a:solidFill>
                  <a:schemeClr val="bg1"/>
                </a:solidFill>
                <a:effectLst>
                  <a:outerShdw blurRad="38100" dist="38100" dir="2700000" algn="tl">
                    <a:srgbClr val="000000">
                      <a:alpha val="43137"/>
                    </a:srgbClr>
                  </a:outerShdw>
                </a:effectLst>
              </a:rPr>
              <a:t>ОБРАЗОВНА РЕФОРМА</a:t>
            </a:r>
            <a:endParaRPr lang="en-US" sz="2800" b="1" dirty="0">
              <a:solidFill>
                <a:schemeClr val="bg1"/>
              </a:solidFill>
              <a:effectLst>
                <a:outerShdw blurRad="38100" dist="38100" dir="2700000" algn="tl">
                  <a:srgbClr val="000000">
                    <a:alpha val="43137"/>
                  </a:srgbClr>
                </a:outerShdw>
              </a:effectLst>
            </a:endParaRPr>
          </a:p>
        </p:txBody>
      </p:sp>
      <p:sp>
        <p:nvSpPr>
          <p:cNvPr id="11" name="TextBox 10"/>
          <p:cNvSpPr txBox="1"/>
          <p:nvPr/>
        </p:nvSpPr>
        <p:spPr>
          <a:xfrm>
            <a:off x="2590800" y="5105400"/>
            <a:ext cx="2057400" cy="646331"/>
          </a:xfrm>
          <a:prstGeom prst="rect">
            <a:avLst/>
          </a:prstGeom>
          <a:noFill/>
        </p:spPr>
        <p:txBody>
          <a:bodyPr wrap="square" rtlCol="0">
            <a:spAutoFit/>
          </a:bodyPr>
          <a:lstStyle/>
          <a:p>
            <a:pPr algn="ctr"/>
            <a:r>
              <a:rPr lang="x-none" b="1" dirty="0" smtClean="0">
                <a:effectLst>
                  <a:outerShdw blurRad="38100" dist="38100" dir="2700000" algn="tl">
                    <a:srgbClr val="000000">
                      <a:alpha val="43137"/>
                    </a:srgbClr>
                  </a:outerShdw>
                </a:effectLst>
              </a:rPr>
              <a:t>ПОЛИТИЧКИ ДИСКОНТИНУИТЕТ</a:t>
            </a:r>
            <a:endParaRPr lang="en-US" b="1" dirty="0">
              <a:effectLst>
                <a:outerShdw blurRad="38100" dist="38100" dir="2700000" algn="tl">
                  <a:srgbClr val="000000">
                    <a:alpha val="43137"/>
                  </a:srgbClr>
                </a:outerShdw>
              </a:effectLst>
            </a:endParaRPr>
          </a:p>
        </p:txBody>
      </p:sp>
      <p:sp>
        <p:nvSpPr>
          <p:cNvPr id="12" name="TextBox 11"/>
          <p:cNvSpPr txBox="1"/>
          <p:nvPr/>
        </p:nvSpPr>
        <p:spPr>
          <a:xfrm>
            <a:off x="6858000" y="5105400"/>
            <a:ext cx="2057400" cy="1292662"/>
          </a:xfrm>
          <a:prstGeom prst="rect">
            <a:avLst/>
          </a:prstGeom>
          <a:noFill/>
        </p:spPr>
        <p:txBody>
          <a:bodyPr wrap="square" rtlCol="0">
            <a:spAutoFit/>
          </a:bodyPr>
          <a:lstStyle/>
          <a:p>
            <a:pPr algn="ctr"/>
            <a:r>
              <a:rPr lang="x-none" b="1" dirty="0" smtClean="0">
                <a:solidFill>
                  <a:schemeClr val="bg1"/>
                </a:solidFill>
                <a:effectLst>
                  <a:outerShdw blurRad="38100" dist="38100" dir="2700000" algn="tl">
                    <a:srgbClr val="000000">
                      <a:alpha val="43137"/>
                    </a:srgbClr>
                  </a:outerShdw>
                </a:effectLst>
              </a:rPr>
              <a:t>ЕФЕКТИ</a:t>
            </a:r>
          </a:p>
          <a:p>
            <a:pPr algn="ctr"/>
            <a:r>
              <a:rPr lang="x-none" sz="6000" b="1" dirty="0" smtClean="0">
                <a:solidFill>
                  <a:schemeClr val="bg1"/>
                </a:solidFill>
                <a:effectLst>
                  <a:outerShdw blurRad="38100" dist="38100" dir="2700000" algn="tl">
                    <a:srgbClr val="000000">
                      <a:alpha val="43137"/>
                    </a:srgbClr>
                  </a:outerShdw>
                </a:effectLst>
              </a:rPr>
              <a:t>?</a:t>
            </a:r>
            <a:endParaRPr lang="en-US" sz="6000" b="1" dirty="0">
              <a:solidFill>
                <a:schemeClr val="bg1"/>
              </a:solidFill>
              <a:effectLst>
                <a:outerShdw blurRad="38100" dist="38100" dir="2700000" algn="tl">
                  <a:srgbClr val="000000">
                    <a:alpha val="43137"/>
                  </a:srgbClr>
                </a:outerShdw>
              </a:effectLst>
            </a:endParaRPr>
          </a:p>
        </p:txBody>
      </p:sp>
      <p:sp>
        <p:nvSpPr>
          <p:cNvPr id="13" name="Cube 12"/>
          <p:cNvSpPr/>
          <p:nvPr/>
        </p:nvSpPr>
        <p:spPr>
          <a:xfrm>
            <a:off x="1752600" y="0"/>
            <a:ext cx="3352800" cy="1905000"/>
          </a:xfrm>
          <a:prstGeom prst="cub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http://t0.gstatic.com/images?q=tbn:ANd9GcQW8h-Oeg0dmgPtveYAWs0_yQc45FaNKaKs-rf8XCSVElOBUk1X8A"/>
          <p:cNvPicPr>
            <a:picLocks noChangeAspect="1" noChangeArrowheads="1"/>
          </p:cNvPicPr>
          <p:nvPr/>
        </p:nvPicPr>
        <p:blipFill>
          <a:blip r:embed="rId4"/>
          <a:srcRect/>
          <a:stretch>
            <a:fillRect/>
          </a:stretch>
        </p:blipFill>
        <p:spPr bwMode="auto">
          <a:xfrm>
            <a:off x="1828800" y="609600"/>
            <a:ext cx="2743200" cy="1295400"/>
          </a:xfrm>
          <a:prstGeom prst="rect">
            <a:avLst/>
          </a:prstGeom>
          <a:noFill/>
        </p:spPr>
      </p:pic>
      <p:sp>
        <p:nvSpPr>
          <p:cNvPr id="15" name="TextBox 14"/>
          <p:cNvSpPr txBox="1"/>
          <p:nvPr/>
        </p:nvSpPr>
        <p:spPr>
          <a:xfrm>
            <a:off x="2057400" y="152400"/>
            <a:ext cx="2514600" cy="369332"/>
          </a:xfrm>
          <a:prstGeom prst="rect">
            <a:avLst/>
          </a:prstGeom>
          <a:noFill/>
        </p:spPr>
        <p:txBody>
          <a:bodyPr wrap="square" rtlCol="0">
            <a:spAutoFit/>
          </a:bodyPr>
          <a:lstStyle/>
          <a:p>
            <a:pPr algn="ctr"/>
            <a:r>
              <a:rPr lang="x-none" b="1" dirty="0" smtClean="0">
                <a:solidFill>
                  <a:schemeClr val="bg1"/>
                </a:solidFill>
                <a:effectLst>
                  <a:outerShdw blurRad="38100" dist="38100" dir="2700000" algn="tl">
                    <a:srgbClr val="000000">
                      <a:alpha val="43137"/>
                    </a:srgbClr>
                  </a:outerShdw>
                </a:effectLst>
              </a:rPr>
              <a:t>ПРОМЕНЕ СУ ТЕШКЕ</a:t>
            </a:r>
          </a:p>
        </p:txBody>
      </p:sp>
      <p:sp>
        <p:nvSpPr>
          <p:cNvPr id="16" name="Cube 15"/>
          <p:cNvSpPr/>
          <p:nvPr/>
        </p:nvSpPr>
        <p:spPr>
          <a:xfrm>
            <a:off x="4800600" y="0"/>
            <a:ext cx="3048000" cy="2057400"/>
          </a:xfrm>
          <a:prstGeom prst="cube">
            <a:avLst>
              <a:gd name="adj" fmla="val 1151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0" descr="http://2.bp.blogspot.com/__fzlW8QrZUw/STabzisvEwI/AAAAAAAAADs/FVO9xSe32m0/s320/48th+session.gif"/>
          <p:cNvPicPr>
            <a:picLocks noChangeAspect="1" noChangeArrowheads="1"/>
          </p:cNvPicPr>
          <p:nvPr/>
        </p:nvPicPr>
        <p:blipFill>
          <a:blip r:embed="rId5">
            <a:clrChange>
              <a:clrFrom>
                <a:srgbClr val="FFCCCC"/>
              </a:clrFrom>
              <a:clrTo>
                <a:srgbClr val="FFCCCC">
                  <a:alpha val="0"/>
                </a:srgbClr>
              </a:clrTo>
            </a:clrChange>
          </a:blip>
          <a:srcRect/>
          <a:stretch>
            <a:fillRect/>
          </a:stretch>
        </p:blipFill>
        <p:spPr bwMode="auto">
          <a:xfrm>
            <a:off x="5638800" y="304800"/>
            <a:ext cx="1295400" cy="1143000"/>
          </a:xfrm>
          <a:prstGeom prst="rect">
            <a:avLst/>
          </a:prstGeom>
          <a:noFill/>
        </p:spPr>
      </p:pic>
      <p:sp>
        <p:nvSpPr>
          <p:cNvPr id="21" name="TextBox 20"/>
          <p:cNvSpPr txBox="1"/>
          <p:nvPr/>
        </p:nvSpPr>
        <p:spPr>
          <a:xfrm>
            <a:off x="5029200" y="1447800"/>
            <a:ext cx="2514600" cy="646331"/>
          </a:xfrm>
          <a:prstGeom prst="rect">
            <a:avLst/>
          </a:prstGeom>
          <a:noFill/>
        </p:spPr>
        <p:txBody>
          <a:bodyPr wrap="square" rtlCol="0">
            <a:spAutoFit/>
          </a:bodyPr>
          <a:lstStyle/>
          <a:p>
            <a:pPr algn="ctr"/>
            <a:r>
              <a:rPr lang="x-none" b="1" dirty="0" smtClean="0">
                <a:effectLst>
                  <a:outerShdw blurRad="38100" dist="38100" dir="2700000" algn="tl">
                    <a:srgbClr val="000000">
                      <a:alpha val="43137"/>
                    </a:srgbClr>
                  </a:outerShdw>
                </a:effectLst>
              </a:rPr>
              <a:t>ЛИЧНА ЗНАЧЕЊА ПРОМЕНЕ СУ ВАЖНА</a:t>
            </a:r>
          </a:p>
        </p:txBody>
      </p:sp>
      <p:pic>
        <p:nvPicPr>
          <p:cNvPr id="1035" name="Picture 11" descr="C:\Users\Jugo\AppData\Local\Microsoft\Windows\Temporary Internet Files\Content.IE5\QNUVKYZ0\MC900202664[1].wmf"/>
          <p:cNvPicPr>
            <a:picLocks noChangeAspect="1" noChangeArrowheads="1"/>
          </p:cNvPicPr>
          <p:nvPr/>
        </p:nvPicPr>
        <p:blipFill>
          <a:blip r:embed="rId6"/>
          <a:srcRect l="14095" r="14737"/>
          <a:stretch>
            <a:fillRect/>
          </a:stretch>
        </p:blipFill>
        <p:spPr bwMode="auto">
          <a:xfrm>
            <a:off x="3276600" y="3657600"/>
            <a:ext cx="5867400" cy="1164879"/>
          </a:xfrm>
          <a:prstGeom prst="rect">
            <a:avLst/>
          </a:prstGeom>
          <a:noFill/>
        </p:spPr>
      </p:pic>
      <p:sp>
        <p:nvSpPr>
          <p:cNvPr id="25" name="Rectangle 24"/>
          <p:cNvSpPr/>
          <p:nvPr/>
        </p:nvSpPr>
        <p:spPr>
          <a:xfrm>
            <a:off x="1524000" y="2133600"/>
            <a:ext cx="6477000" cy="198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RelaxedModerately"/>
              <a:lightRig rig="threePt" dir="t"/>
            </a:scene3d>
            <a:sp3d/>
          </a:bodyPr>
          <a:lstStyle/>
          <a:p>
            <a:pPr algn="ctr"/>
            <a:r>
              <a:rPr lang="sr-Cyrl-CS" sz="3600" b="1" dirty="0" smtClean="0">
                <a:solidFill>
                  <a:schemeClr val="accent6">
                    <a:lumMod val="75000"/>
                  </a:schemeClr>
                </a:solidFill>
              </a:rPr>
              <a:t>ПРЕДСТАВЕ О ОБРАЗОВНИМ ПРОМЕНАМА У СРБИЈИ</a:t>
            </a:r>
            <a:endParaRPr lang="x-none" sz="3600" b="1" dirty="0" smtClean="0">
              <a:solidFill>
                <a:schemeClr val="accent6">
                  <a:lumMod val="75000"/>
                </a:schemeClr>
              </a:solidFill>
            </a:endParaRPr>
          </a:p>
        </p:txBody>
      </p:sp>
      <p:sp>
        <p:nvSpPr>
          <p:cNvPr id="28" name="Down Arrow 27"/>
          <p:cNvSpPr/>
          <p:nvPr/>
        </p:nvSpPr>
        <p:spPr>
          <a:xfrm rot="20862934">
            <a:off x="3264820" y="1972402"/>
            <a:ext cx="706935" cy="681629"/>
          </a:xfrm>
          <a:prstGeom prst="downArrow">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own Arrow 28"/>
          <p:cNvSpPr/>
          <p:nvPr/>
        </p:nvSpPr>
        <p:spPr>
          <a:xfrm rot="9571030">
            <a:off x="5130282" y="3591712"/>
            <a:ext cx="619043" cy="689578"/>
          </a:xfrm>
          <a:prstGeom prst="downArrow">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2000"/>
                                        <p:tgtEl>
                                          <p:spTgt spid="10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20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fade">
                                      <p:cBhvr>
                                        <p:cTn id="21" dur="2000"/>
                                        <p:tgtEl>
                                          <p:spTgt spid="102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2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2000"/>
                                        <p:tgtEl>
                                          <p:spTgt spid="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2000"/>
                                        <p:tgtEl>
                                          <p:spTgt spid="13"/>
                                        </p:tgtEl>
                                      </p:cBhvr>
                                    </p:animEffect>
                                  </p:childTnLst>
                                </p:cTn>
                              </p:par>
                              <p:par>
                                <p:cTn id="38" presetID="10" presetClass="entr" presetSubtype="0" fill="hold" nodeType="withEffect">
                                  <p:stCondLst>
                                    <p:cond delay="0"/>
                                  </p:stCondLst>
                                  <p:childTnLst>
                                    <p:set>
                                      <p:cBhvr>
                                        <p:cTn id="39" dur="1" fill="hold">
                                          <p:stCondLst>
                                            <p:cond delay="0"/>
                                          </p:stCondLst>
                                        </p:cTn>
                                        <p:tgtEl>
                                          <p:spTgt spid="1030"/>
                                        </p:tgtEl>
                                        <p:attrNameLst>
                                          <p:attrName>style.visibility</p:attrName>
                                        </p:attrNameLst>
                                      </p:cBhvr>
                                      <p:to>
                                        <p:strVal val="visible"/>
                                      </p:to>
                                    </p:set>
                                    <p:animEffect transition="in" filter="fade">
                                      <p:cBhvr>
                                        <p:cTn id="40" dur="2000"/>
                                        <p:tgtEl>
                                          <p:spTgt spid="103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20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2000"/>
                                        <p:tgtEl>
                                          <p:spTgt spid="2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2000"/>
                                        <p:tgtEl>
                                          <p:spTgt spid="2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20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035"/>
                                        </p:tgtEl>
                                        <p:attrNameLst>
                                          <p:attrName>style.visibility</p:attrName>
                                        </p:attrNameLst>
                                      </p:cBhvr>
                                      <p:to>
                                        <p:strVal val="visible"/>
                                      </p:to>
                                    </p:set>
                                    <p:animEffect transition="in" filter="fade">
                                      <p:cBhvr>
                                        <p:cTn id="59" dur="2000"/>
                                        <p:tgtEl>
                                          <p:spTgt spid="1035"/>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2000"/>
                                        <p:tgtEl>
                                          <p:spTgt spid="2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2000"/>
                                        <p:tgtEl>
                                          <p:spTgt spid="2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fade">
                                      <p:cBhvr>
                                        <p:cTn id="72"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0" grpId="0"/>
      <p:bldP spid="11" grpId="0"/>
      <p:bldP spid="12" grpId="0"/>
      <p:bldP spid="13" grpId="0" animBg="1"/>
      <p:bldP spid="15" grpId="0"/>
      <p:bldP spid="16" grpId="0" animBg="1"/>
      <p:bldP spid="21" grpId="0"/>
      <p:bldP spid="25" grpId="0"/>
      <p:bldP spid="28" grpId="0" animBg="1"/>
      <p:bldP spid="2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x-none" b="1" dirty="0" smtClean="0">
                <a:solidFill>
                  <a:schemeClr val="accent6">
                    <a:lumMod val="75000"/>
                  </a:schemeClr>
                </a:solidFill>
              </a:rPr>
              <a:t>Ефекти и импликације сценарија</a:t>
            </a:r>
            <a:endParaRPr lang="sr-Latn-CS" b="1" dirty="0">
              <a:solidFill>
                <a:schemeClr val="accent6">
                  <a:lumMod val="75000"/>
                </a:schemeClr>
              </a:solidFill>
            </a:endParaRPr>
          </a:p>
        </p:txBody>
      </p:sp>
      <p:pic>
        <p:nvPicPr>
          <p:cNvPr id="7170" name="Picture 2" descr="http://s3-llc.com/img/Strategy%20and%20Methodology%20648309.jpg"/>
          <p:cNvPicPr>
            <a:picLocks noChangeAspect="1" noChangeArrowheads="1"/>
          </p:cNvPicPr>
          <p:nvPr/>
        </p:nvPicPr>
        <p:blipFill>
          <a:blip r:embed="rId2"/>
          <a:srcRect/>
          <a:stretch>
            <a:fillRect/>
          </a:stretch>
        </p:blipFill>
        <p:spPr bwMode="auto">
          <a:xfrm>
            <a:off x="457200" y="2438400"/>
            <a:ext cx="3924300" cy="2771776"/>
          </a:xfrm>
          <a:prstGeom prst="rect">
            <a:avLst/>
          </a:prstGeom>
          <a:noFill/>
        </p:spPr>
      </p:pic>
      <p:sp>
        <p:nvSpPr>
          <p:cNvPr id="6" name="TextBox 5"/>
          <p:cNvSpPr txBox="1"/>
          <p:nvPr/>
        </p:nvSpPr>
        <p:spPr>
          <a:xfrm>
            <a:off x="685800" y="4876800"/>
            <a:ext cx="3657600" cy="923330"/>
          </a:xfrm>
          <a:prstGeom prst="rect">
            <a:avLst/>
          </a:prstGeom>
          <a:noFill/>
        </p:spPr>
        <p:txBody>
          <a:bodyPr wrap="square" rtlCol="0">
            <a:spAutoFit/>
          </a:bodyPr>
          <a:lstStyle/>
          <a:p>
            <a:pPr algn="ctr"/>
            <a:r>
              <a:rPr lang="x-none" b="1" dirty="0" smtClean="0"/>
              <a:t>ЈАСНА МЕТОДОЛОГИЈА ПРОМЕНА И ЗАЈЕДНИЧКИ ОКВИР ЗА СВЕ УЧЕСНИКЕ</a:t>
            </a:r>
            <a:endParaRPr lang="en-US" b="1" dirty="0"/>
          </a:p>
        </p:txBody>
      </p:sp>
      <p:pic>
        <p:nvPicPr>
          <p:cNvPr id="7174" name="Picture 6" descr="http://www.charactered.net/preview/images/lessons/responsibility35.gif"/>
          <p:cNvPicPr>
            <a:picLocks noChangeAspect="1" noChangeArrowheads="1"/>
          </p:cNvPicPr>
          <p:nvPr/>
        </p:nvPicPr>
        <p:blipFill>
          <a:blip r:embed="rId3"/>
          <a:srcRect/>
          <a:stretch>
            <a:fillRect/>
          </a:stretch>
        </p:blipFill>
        <p:spPr bwMode="auto">
          <a:xfrm>
            <a:off x="5486400" y="2743200"/>
            <a:ext cx="2133599" cy="2133599"/>
          </a:xfrm>
          <a:prstGeom prst="rect">
            <a:avLst/>
          </a:prstGeom>
          <a:noFill/>
        </p:spPr>
      </p:pic>
      <p:sp>
        <p:nvSpPr>
          <p:cNvPr id="8" name="TextBox 7"/>
          <p:cNvSpPr txBox="1"/>
          <p:nvPr/>
        </p:nvSpPr>
        <p:spPr>
          <a:xfrm>
            <a:off x="4800600" y="1981200"/>
            <a:ext cx="3657600" cy="646331"/>
          </a:xfrm>
          <a:prstGeom prst="rect">
            <a:avLst/>
          </a:prstGeom>
          <a:noFill/>
        </p:spPr>
        <p:txBody>
          <a:bodyPr wrap="square" rtlCol="0">
            <a:spAutoFit/>
          </a:bodyPr>
          <a:lstStyle/>
          <a:p>
            <a:pPr algn="ctr"/>
            <a:r>
              <a:rPr lang="x-none" b="1" dirty="0" smtClean="0"/>
              <a:t>ВЕЋИ СТЕПЕН ЛИЧНЕ ОДГОВОРНОСТИ ЗА ПРОМЕНЕ</a:t>
            </a:r>
            <a:endParaRPr lang="en-US" b="1" dirty="0"/>
          </a:p>
        </p:txBody>
      </p:sp>
      <p:sp>
        <p:nvSpPr>
          <p:cNvPr id="9" name="Rounded Rectangular Callout 8"/>
          <p:cNvSpPr/>
          <p:nvPr/>
        </p:nvSpPr>
        <p:spPr>
          <a:xfrm>
            <a:off x="4876800" y="5105400"/>
            <a:ext cx="3886200" cy="685800"/>
          </a:xfrm>
          <a:prstGeom prst="wedgeRoundRectCallout">
            <a:avLst>
              <a:gd name="adj1" fmla="val 5659"/>
              <a:gd name="adj2" fmla="val -139310"/>
              <a:gd name="adj3" fmla="val 16667"/>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sz="1400" b="1" dirty="0" smtClean="0">
                <a:solidFill>
                  <a:schemeClr val="tx1"/>
                </a:solidFill>
              </a:rPr>
              <a:t>„</a:t>
            </a:r>
            <a:r>
              <a:rPr lang="sr-Cyrl-CS" sz="1400" b="1" i="1" dirty="0" smtClean="0">
                <a:solidFill>
                  <a:schemeClr val="tx1"/>
                </a:solidFill>
              </a:rPr>
              <a:t>Зна се ко је за шта одговоран и заиста је одговоран</a:t>
            </a:r>
            <a:r>
              <a:rPr lang="sr-Cyrl-CS" sz="1400" b="1" dirty="0" smtClean="0">
                <a:solidFill>
                  <a:schemeClr val="tx1"/>
                </a:solidFill>
              </a:rPr>
              <a:t>“ – представник групе наставника.</a:t>
            </a:r>
            <a:endParaRPr lang="sr-Latn-CS" sz="1400" b="1" dirty="0">
              <a:solidFill>
                <a:schemeClr val="tx1"/>
              </a:solidFill>
            </a:endParaRPr>
          </a:p>
        </p:txBody>
      </p:sp>
      <p:sp>
        <p:nvSpPr>
          <p:cNvPr id="11" name="Rounded Rectangular Callout 10"/>
          <p:cNvSpPr/>
          <p:nvPr/>
        </p:nvSpPr>
        <p:spPr>
          <a:xfrm>
            <a:off x="1600200" y="1371600"/>
            <a:ext cx="3886200" cy="838200"/>
          </a:xfrm>
          <a:prstGeom prst="wedgeRoundRectCallout">
            <a:avLst>
              <a:gd name="adj1" fmla="val -39974"/>
              <a:gd name="adj2" fmla="val 115235"/>
              <a:gd name="adj3" fmla="val 16667"/>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Cyrl-CS" sz="1400" b="1" i="1" dirty="0" smtClean="0">
                <a:solidFill>
                  <a:schemeClr val="tx1"/>
                </a:solidFill>
              </a:rPr>
              <a:t>“Знало би се куда идемо, шта даље, како то раде други, како да се сви приближе том циљу” – </a:t>
            </a:r>
            <a:r>
              <a:rPr lang="sr-Cyrl-CS" sz="1400" b="1" dirty="0" smtClean="0">
                <a:solidFill>
                  <a:schemeClr val="tx1"/>
                </a:solidFill>
              </a:rPr>
              <a:t>представник групе директора</a:t>
            </a:r>
            <a:r>
              <a:rPr lang="sr-Cyrl-CS" sz="1400" b="1" i="1" dirty="0" smtClean="0">
                <a:solidFill>
                  <a:schemeClr val="tx1"/>
                </a:solidFill>
              </a:rPr>
              <a:t>.</a:t>
            </a:r>
            <a:endParaRPr lang="en-US" sz="1400" b="1" dirty="0">
              <a:solidFill>
                <a:schemeClr val="tx1"/>
              </a:solidFill>
            </a:endParaRPr>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533400"/>
            <a:ext cx="9144000" cy="5715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77" name="TextBox 8"/>
          <p:cNvSpPr txBox="1">
            <a:spLocks noChangeArrowheads="1"/>
          </p:cNvSpPr>
          <p:nvPr/>
        </p:nvSpPr>
        <p:spPr bwMode="auto">
          <a:xfrm>
            <a:off x="1143000" y="1981200"/>
            <a:ext cx="8001000" cy="3108543"/>
          </a:xfrm>
          <a:prstGeom prst="rect">
            <a:avLst/>
          </a:prstGeom>
          <a:noFill/>
          <a:ln w="9525">
            <a:noFill/>
            <a:miter lim="800000"/>
            <a:headEnd/>
            <a:tailEnd/>
          </a:ln>
        </p:spPr>
        <p:txBody>
          <a:bodyPr wrap="square">
            <a:spAutoFit/>
          </a:bodyPr>
          <a:lstStyle/>
          <a:p>
            <a:r>
              <a:rPr lang="x-none" sz="2800" b="1" dirty="0" smtClean="0"/>
              <a:t>Опис пројекта и методологије</a:t>
            </a:r>
            <a:endParaRPr lang="sr-Latn-CS" sz="2800" b="1" dirty="0"/>
          </a:p>
          <a:p>
            <a:endParaRPr lang="sr-Latn-CS" sz="2800" b="1" dirty="0"/>
          </a:p>
          <a:p>
            <a:r>
              <a:rPr lang="x-none" sz="2800" b="1" dirty="0" smtClean="0"/>
              <a:t>Представе о образовним променама у прошлости</a:t>
            </a:r>
            <a:endParaRPr lang="sr-Latn-CS" sz="2800" b="1" dirty="0"/>
          </a:p>
          <a:p>
            <a:endParaRPr lang="sr-Latn-CS" sz="2800" b="1" dirty="0"/>
          </a:p>
          <a:p>
            <a:r>
              <a:rPr lang="x-none" sz="2800" b="1" dirty="0" smtClean="0"/>
              <a:t>Тестирање сценарија</a:t>
            </a:r>
          </a:p>
          <a:p>
            <a:endParaRPr lang="x-none" sz="2800" b="1" dirty="0" smtClean="0"/>
          </a:p>
          <a:p>
            <a:r>
              <a:rPr lang="x-none" sz="2800" b="1" dirty="0" smtClean="0"/>
              <a:t>Закључци</a:t>
            </a:r>
            <a:endParaRPr lang="en-US" sz="2800" b="1" dirty="0"/>
          </a:p>
        </p:txBody>
      </p:sp>
      <p:grpSp>
        <p:nvGrpSpPr>
          <p:cNvPr id="2" name="Group 18"/>
          <p:cNvGrpSpPr>
            <a:grpSpLocks/>
          </p:cNvGrpSpPr>
          <p:nvPr/>
        </p:nvGrpSpPr>
        <p:grpSpPr bwMode="auto">
          <a:xfrm>
            <a:off x="304800" y="2743200"/>
            <a:ext cx="762000" cy="685800"/>
            <a:chOff x="304800" y="2743200"/>
            <a:chExt cx="762000" cy="685800"/>
          </a:xfrm>
          <a:solidFill>
            <a:schemeClr val="accent6">
              <a:lumMod val="75000"/>
            </a:schemeClr>
          </a:solidFill>
        </p:grpSpPr>
        <p:sp>
          <p:nvSpPr>
            <p:cNvPr id="20" name="Rectangle 19"/>
            <p:cNvSpPr/>
            <p:nvPr/>
          </p:nvSpPr>
          <p:spPr>
            <a:xfrm>
              <a:off x="304800" y="2743200"/>
              <a:ext cx="762000" cy="685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r-Latn-CS" sz="3200" b="1" dirty="0"/>
                <a:t>1</a:t>
              </a:r>
              <a:endParaRPr lang="en-US" sz="3200" b="1" dirty="0"/>
            </a:p>
          </p:txBody>
        </p:sp>
        <p:sp>
          <p:nvSpPr>
            <p:cNvPr id="21" name="Rectangle 20"/>
            <p:cNvSpPr/>
            <p:nvPr/>
          </p:nvSpPr>
          <p:spPr>
            <a:xfrm>
              <a:off x="457200" y="2819400"/>
              <a:ext cx="457200" cy="457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r-Latn-CS" sz="3200" b="1" dirty="0"/>
                <a:t>3</a:t>
              </a:r>
              <a:endParaRPr lang="en-US" sz="3200" b="1" dirty="0"/>
            </a:p>
          </p:txBody>
        </p:sp>
      </p:grpSp>
      <p:grpSp>
        <p:nvGrpSpPr>
          <p:cNvPr id="3" name="Group 17"/>
          <p:cNvGrpSpPr>
            <a:grpSpLocks/>
          </p:cNvGrpSpPr>
          <p:nvPr/>
        </p:nvGrpSpPr>
        <p:grpSpPr bwMode="auto">
          <a:xfrm>
            <a:off x="304800" y="1905000"/>
            <a:ext cx="762000" cy="685800"/>
            <a:chOff x="304800" y="2743200"/>
            <a:chExt cx="762000" cy="685800"/>
          </a:xfrm>
          <a:solidFill>
            <a:schemeClr val="accent6">
              <a:lumMod val="75000"/>
            </a:schemeClr>
          </a:solidFill>
        </p:grpSpPr>
        <p:sp>
          <p:nvSpPr>
            <p:cNvPr id="18" name="Rectangle 17"/>
            <p:cNvSpPr/>
            <p:nvPr/>
          </p:nvSpPr>
          <p:spPr>
            <a:xfrm>
              <a:off x="304800" y="2743200"/>
              <a:ext cx="762000" cy="685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r-Latn-CS" sz="3200" b="1" dirty="0"/>
                <a:t>1</a:t>
              </a:r>
              <a:endParaRPr lang="en-US" sz="3200" b="1" dirty="0"/>
            </a:p>
          </p:txBody>
        </p:sp>
        <p:sp>
          <p:nvSpPr>
            <p:cNvPr id="19" name="Rectangle 18"/>
            <p:cNvSpPr/>
            <p:nvPr/>
          </p:nvSpPr>
          <p:spPr>
            <a:xfrm>
              <a:off x="457200" y="2819400"/>
              <a:ext cx="457200" cy="457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x-none" sz="3200" b="1" dirty="0" smtClean="0"/>
                <a:t>1</a:t>
              </a:r>
              <a:endParaRPr lang="en-US" sz="3200" b="1" dirty="0"/>
            </a:p>
          </p:txBody>
        </p:sp>
      </p:grpSp>
      <p:cxnSp>
        <p:nvCxnSpPr>
          <p:cNvPr id="22" name="Straight Connector 21"/>
          <p:cNvCxnSpPr/>
          <p:nvPr/>
        </p:nvCxnSpPr>
        <p:spPr>
          <a:xfrm>
            <a:off x="0" y="533400"/>
            <a:ext cx="91440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Picture 24" descr="logo Instituta.bmp"/>
          <p:cNvPicPr>
            <a:picLocks noChangeAspect="1"/>
          </p:cNvPicPr>
          <p:nvPr/>
        </p:nvPicPr>
        <p:blipFill>
          <a:blip r:embed="rId2">
            <a:clrChange>
              <a:clrFrom>
                <a:srgbClr val="FFFFFF"/>
              </a:clrFrom>
              <a:clrTo>
                <a:srgbClr val="FFFFFF">
                  <a:alpha val="0"/>
                </a:srgbClr>
              </a:clrTo>
            </a:clrChange>
          </a:blip>
          <a:stretch>
            <a:fillRect/>
          </a:stretch>
        </p:blipFill>
        <p:spPr>
          <a:xfrm>
            <a:off x="7732643" y="5181600"/>
            <a:ext cx="1411357" cy="1066800"/>
          </a:xfrm>
          <a:prstGeom prst="rect">
            <a:avLst/>
          </a:prstGeom>
        </p:spPr>
      </p:pic>
      <p:grpSp>
        <p:nvGrpSpPr>
          <p:cNvPr id="4" name="Group 18"/>
          <p:cNvGrpSpPr>
            <a:grpSpLocks/>
          </p:cNvGrpSpPr>
          <p:nvPr/>
        </p:nvGrpSpPr>
        <p:grpSpPr bwMode="auto">
          <a:xfrm>
            <a:off x="304800" y="3657600"/>
            <a:ext cx="762000" cy="685800"/>
            <a:chOff x="304800" y="2743200"/>
            <a:chExt cx="762000" cy="685800"/>
          </a:xfrm>
          <a:solidFill>
            <a:schemeClr val="accent6">
              <a:lumMod val="75000"/>
            </a:schemeClr>
          </a:solidFill>
        </p:grpSpPr>
        <p:sp>
          <p:nvSpPr>
            <p:cNvPr id="27" name="Rectangle 26"/>
            <p:cNvSpPr/>
            <p:nvPr/>
          </p:nvSpPr>
          <p:spPr>
            <a:xfrm>
              <a:off x="304800" y="2743200"/>
              <a:ext cx="762000" cy="685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r-Latn-CS" sz="3200" b="1" dirty="0"/>
                <a:t>1</a:t>
              </a:r>
              <a:endParaRPr lang="en-US" sz="3200" b="1" dirty="0"/>
            </a:p>
          </p:txBody>
        </p:sp>
        <p:sp>
          <p:nvSpPr>
            <p:cNvPr id="28" name="Rectangle 27"/>
            <p:cNvSpPr/>
            <p:nvPr/>
          </p:nvSpPr>
          <p:spPr>
            <a:xfrm>
              <a:off x="457200" y="2819400"/>
              <a:ext cx="457200" cy="457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x-none" sz="3200" b="1" dirty="0" smtClean="0"/>
                <a:t>4</a:t>
              </a:r>
              <a:endParaRPr lang="en-US" sz="3200" b="1" dirty="0"/>
            </a:p>
          </p:txBody>
        </p:sp>
      </p:grpSp>
      <p:sp>
        <p:nvSpPr>
          <p:cNvPr id="29" name="Rectangle 28"/>
          <p:cNvSpPr/>
          <p:nvPr/>
        </p:nvSpPr>
        <p:spPr>
          <a:xfrm>
            <a:off x="0" y="6324600"/>
            <a:ext cx="91440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b="1" dirty="0" smtClean="0">
                <a:solidFill>
                  <a:schemeClr val="bg1">
                    <a:lumMod val="50000"/>
                  </a:schemeClr>
                </a:solidFill>
              </a:rPr>
              <a:t>Medija centar, 21. jun 2011. </a:t>
            </a:r>
            <a:endParaRPr lang="en-US" dirty="0">
              <a:solidFill>
                <a:schemeClr val="bg1">
                  <a:lumMod val="50000"/>
                </a:schemeClr>
              </a:solidFill>
            </a:endParaRPr>
          </a:p>
        </p:txBody>
      </p:sp>
      <p:cxnSp>
        <p:nvCxnSpPr>
          <p:cNvPr id="30" name="Straight Connector 29"/>
          <p:cNvCxnSpPr/>
          <p:nvPr/>
        </p:nvCxnSpPr>
        <p:spPr>
          <a:xfrm>
            <a:off x="0" y="6248400"/>
            <a:ext cx="91440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23" name="Picture 2"/>
          <p:cNvPicPr>
            <a:picLocks noChangeAspect="1" noChangeArrowheads="1"/>
          </p:cNvPicPr>
          <p:nvPr/>
        </p:nvPicPr>
        <p:blipFill>
          <a:blip r:embed="rId3">
            <a:duotone>
              <a:schemeClr val="accent6">
                <a:shade val="45000"/>
                <a:satMod val="135000"/>
              </a:schemeClr>
              <a:prstClr val="white"/>
            </a:duotone>
          </a:blip>
          <a:srcRect/>
          <a:stretch>
            <a:fillRect/>
          </a:stretch>
        </p:blipFill>
        <p:spPr bwMode="auto">
          <a:xfrm rot="5400000">
            <a:off x="360602" y="4439998"/>
            <a:ext cx="657225" cy="768829"/>
          </a:xfrm>
          <a:prstGeom prst="rect">
            <a:avLst/>
          </a:prstGeom>
          <a:solidFill>
            <a:schemeClr val="accent6">
              <a:lumMod val="75000"/>
            </a:schemeClr>
          </a:solidFill>
          <a:ln w="25400">
            <a:solidFill>
              <a:schemeClr val="accent1"/>
            </a:solidFill>
            <a:miter lim="800000"/>
            <a:headEnd/>
            <a:tailEnd/>
          </a:ln>
          <a:effectLst/>
        </p:spPr>
      </p:pic>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r-Cyrl-CS" dirty="0" smtClean="0"/>
              <a:t>Уместо закључка</a:t>
            </a:r>
            <a:endParaRPr lang="en-US" dirty="0"/>
          </a:p>
        </p:txBody>
      </p:sp>
      <p:graphicFrame>
        <p:nvGraphicFramePr>
          <p:cNvPr id="5" name="Diagram 4"/>
          <p:cNvGraphicFramePr/>
          <p:nvPr/>
        </p:nvGraphicFramePr>
        <p:xfrm>
          <a:off x="1524000" y="1905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381000" y="1447800"/>
            <a:ext cx="8382000" cy="480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Cyrl-CS" dirty="0"/>
          </a:p>
          <a:p>
            <a:pPr algn="ctr"/>
            <a:endParaRPr lang="sr-Cyrl-CS" dirty="0" smtClean="0"/>
          </a:p>
          <a:p>
            <a:pPr algn="ctr"/>
            <a:endParaRPr lang="sr-Cyrl-CS" dirty="0"/>
          </a:p>
          <a:p>
            <a:pPr algn="ctr"/>
            <a:endParaRPr lang="sr-Cyrl-CS" dirty="0" smtClean="0"/>
          </a:p>
          <a:p>
            <a:pPr algn="ctr"/>
            <a:endParaRPr lang="sr-Cyrl-CS" dirty="0"/>
          </a:p>
          <a:p>
            <a:pPr algn="ctr"/>
            <a:endParaRPr lang="sr-Cyrl-CS" dirty="0" smtClean="0"/>
          </a:p>
          <a:p>
            <a:pPr algn="ctr"/>
            <a:endParaRPr lang="sr-Cyrl-CS" dirty="0"/>
          </a:p>
          <a:p>
            <a:pPr algn="ctr"/>
            <a:endParaRPr lang="sr-Cyrl-CS" dirty="0" smtClean="0"/>
          </a:p>
          <a:p>
            <a:pPr algn="ctr"/>
            <a:endParaRPr lang="sr-Cyrl-CS" dirty="0"/>
          </a:p>
          <a:p>
            <a:pPr algn="ctr"/>
            <a:endParaRPr lang="sr-Cyrl-CS" dirty="0" smtClean="0"/>
          </a:p>
          <a:p>
            <a:pPr algn="ctr"/>
            <a:endParaRPr lang="sr-Cyrl-CS" dirty="0"/>
          </a:p>
          <a:p>
            <a:pPr algn="ctr"/>
            <a:endParaRPr lang="sr-Cyrl-CS" dirty="0" smtClean="0"/>
          </a:p>
          <a:p>
            <a:pPr algn="ctr"/>
            <a:endParaRPr lang="sr-Cyrl-CS" dirty="0"/>
          </a:p>
          <a:p>
            <a:pPr algn="ctr"/>
            <a:endParaRPr lang="sr-Cyrl-CS" dirty="0" smtClean="0"/>
          </a:p>
          <a:p>
            <a:pPr algn="ctr"/>
            <a:r>
              <a:rPr lang="sr-Cyrl-CS" dirty="0" smtClean="0">
                <a:solidFill>
                  <a:schemeClr val="tx1"/>
                </a:solidFill>
              </a:rPr>
              <a:t>Пети сценарио = нова стратегија?</a:t>
            </a:r>
            <a:endParaRPr lang="en-US" dirty="0">
              <a:solidFill>
                <a:schemeClr val="tx1"/>
              </a:solidFill>
            </a:endParaRPr>
          </a:p>
        </p:txBody>
      </p:sp>
      <p:graphicFrame>
        <p:nvGraphicFramePr>
          <p:cNvPr id="5" name="Diagram 4"/>
          <p:cNvGraphicFramePr/>
          <p:nvPr/>
        </p:nvGraphicFramePr>
        <p:xfrm>
          <a:off x="2286000" y="1828800"/>
          <a:ext cx="6096000" cy="368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lowchart: Connector 5"/>
          <p:cNvSpPr/>
          <p:nvPr/>
        </p:nvSpPr>
        <p:spPr>
          <a:xfrm>
            <a:off x="1066800" y="2743200"/>
            <a:ext cx="2133600" cy="1981200"/>
          </a:xfrm>
          <a:prstGeom prst="flowChartConnecto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dirty="0" smtClean="0"/>
              <a:t>Одговорно вођење промена</a:t>
            </a:r>
            <a:endParaRPr lang="en-US" dirty="0"/>
          </a:p>
        </p:txBody>
      </p:sp>
      <p:sp>
        <p:nvSpPr>
          <p:cNvPr id="7" name="Right Arrow 6"/>
          <p:cNvSpPr/>
          <p:nvPr/>
        </p:nvSpPr>
        <p:spPr>
          <a:xfrm rot="666353">
            <a:off x="3305650" y="3655036"/>
            <a:ext cx="1600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p:txBody>
          <a:bodyPr/>
          <a:lstStyle/>
          <a:p>
            <a:r>
              <a:rPr lang="sr-Cyrl-CS" dirty="0" smtClean="0"/>
              <a:t> </a:t>
            </a:r>
            <a:endParaRPr lang="en-US" dirty="0"/>
          </a:p>
        </p:txBody>
      </p:sp>
      <p:sp>
        <p:nvSpPr>
          <p:cNvPr id="10" name="Rounded Rectangle 9"/>
          <p:cNvSpPr/>
          <p:nvPr/>
        </p:nvSpPr>
        <p:spPr>
          <a:xfrm>
            <a:off x="609600" y="838200"/>
            <a:ext cx="23622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CS" dirty="0" smtClean="0"/>
              <a:t>Стратегија и примена</a:t>
            </a:r>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Graphic spid="5" grpId="0">
        <p:bldAsOne/>
      </p:bldGraphic>
      <p:bldP spid="6" grpId="0" animBg="1"/>
      <p:bldP spid="7"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2313" y="1828800"/>
            <a:ext cx="7772400" cy="2819400"/>
          </a:xfrm>
        </p:spPr>
        <p:txBody>
          <a:bodyPr>
            <a:normAutofit fontScale="90000"/>
          </a:bodyPr>
          <a:lstStyle/>
          <a:p>
            <a:pPr algn="ctr"/>
            <a:r>
              <a:rPr lang="sr-Cyrl-CS" dirty="0" smtClean="0"/>
              <a:t>ХВАЛА НА ПАЖЊИ!</a:t>
            </a:r>
            <a:r>
              <a:rPr lang="en-US" dirty="0" smtClean="0"/>
              <a:t/>
            </a:r>
            <a:br>
              <a:rPr lang="en-US" dirty="0" smtClean="0"/>
            </a:br>
            <a:r>
              <a:rPr lang="x-none" dirty="0" smtClean="0">
                <a:solidFill>
                  <a:schemeClr val="accent6">
                    <a:lumMod val="75000"/>
                  </a:schemeClr>
                </a:solidFill>
              </a:rPr>
              <a:t>ИНСТИТУТ ЗА ПЕДАГОШКА ИСТРАЖИВАЊА</a:t>
            </a:r>
            <a:br>
              <a:rPr lang="x-none" dirty="0" smtClean="0">
                <a:solidFill>
                  <a:schemeClr val="accent6">
                    <a:lumMod val="75000"/>
                  </a:schemeClr>
                </a:solidFill>
              </a:rPr>
            </a:br>
            <a:r>
              <a:rPr lang="x-none" cap="none" dirty="0" smtClean="0">
                <a:solidFill>
                  <a:schemeClr val="accent6">
                    <a:lumMod val="75000"/>
                  </a:schemeClr>
                </a:solidFill>
                <a:hlinkClick r:id="rId2"/>
              </a:rPr>
              <a:t>www.ipisr.org.rs</a:t>
            </a:r>
            <a:r>
              <a:rPr lang="x-none" cap="none" dirty="0" smtClean="0">
                <a:solidFill>
                  <a:schemeClr val="accent6">
                    <a:lumMod val="75000"/>
                  </a:schemeClr>
                </a:solidFill>
              </a:rPr>
              <a:t/>
            </a:r>
            <a:br>
              <a:rPr lang="x-none" cap="none" dirty="0" smtClean="0">
                <a:solidFill>
                  <a:schemeClr val="accent6">
                    <a:lumMod val="75000"/>
                  </a:schemeClr>
                </a:solidFill>
              </a:rPr>
            </a:br>
            <a:r>
              <a:rPr lang="x-none" cap="none" dirty="0" smtClean="0">
                <a:solidFill>
                  <a:schemeClr val="accent6">
                    <a:lumMod val="75000"/>
                  </a:schemeClr>
                </a:solidFill>
              </a:rPr>
              <a:t/>
            </a:r>
            <a:br>
              <a:rPr lang="x-none" cap="none" dirty="0" smtClean="0">
                <a:solidFill>
                  <a:schemeClr val="accent6">
                    <a:lumMod val="75000"/>
                  </a:schemeClr>
                </a:solidFill>
              </a:rPr>
            </a:br>
            <a:r>
              <a:rPr lang="x-none" cap="none" dirty="0" smtClean="0">
                <a:solidFill>
                  <a:schemeClr val="accent6">
                    <a:lumMod val="75000"/>
                  </a:schemeClr>
                </a:solidFill>
              </a:rPr>
              <a:t/>
            </a:r>
            <a:br>
              <a:rPr lang="x-none" cap="none" dirty="0" smtClean="0">
                <a:solidFill>
                  <a:schemeClr val="accent6">
                    <a:lumMod val="75000"/>
                  </a:schemeClr>
                </a:solidFill>
              </a:rPr>
            </a:br>
            <a:r>
              <a:rPr lang="en-US" dirty="0" smtClean="0"/>
              <a:t/>
            </a:r>
            <a:br>
              <a:rPr lang="en-US" dirty="0" smtClean="0"/>
            </a:br>
            <a:endParaRPr lang="en-US" dirty="0"/>
          </a:p>
        </p:txBody>
      </p:sp>
      <p:pic>
        <p:nvPicPr>
          <p:cNvPr id="5" name="Picture 47" descr="logo Instituta.bmp"/>
          <p:cNvPicPr>
            <a:picLocks noChangeAspect="1"/>
          </p:cNvPicPr>
          <p:nvPr/>
        </p:nvPicPr>
        <p:blipFill>
          <a:blip r:embed="rId3">
            <a:clrChange>
              <a:clrFrom>
                <a:srgbClr val="FFFFFF"/>
              </a:clrFrom>
              <a:clrTo>
                <a:srgbClr val="FFFFFF">
                  <a:alpha val="0"/>
                </a:srgbClr>
              </a:clrTo>
            </a:clrChange>
          </a:blip>
          <a:srcRect/>
          <a:stretch>
            <a:fillRect/>
          </a:stretch>
        </p:blipFill>
        <p:spPr bwMode="auto">
          <a:xfrm>
            <a:off x="3962400" y="4191000"/>
            <a:ext cx="1411287" cy="10668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x-none" b="1" dirty="0" smtClean="0">
                <a:solidFill>
                  <a:schemeClr val="accent6">
                    <a:lumMod val="75000"/>
                  </a:schemeClr>
                </a:solidFill>
              </a:rPr>
              <a:t>Разумевање образовних промена из перспективе кључних актера</a:t>
            </a:r>
            <a:endParaRPr lang="en-US" b="1" dirty="0">
              <a:solidFill>
                <a:schemeClr val="accent6">
                  <a:lumMod val="75000"/>
                </a:schemeClr>
              </a:solidFill>
            </a:endParaRPr>
          </a:p>
        </p:txBody>
      </p:sp>
      <p:grpSp>
        <p:nvGrpSpPr>
          <p:cNvPr id="33" name="Group 32"/>
          <p:cNvGrpSpPr/>
          <p:nvPr/>
        </p:nvGrpSpPr>
        <p:grpSpPr>
          <a:xfrm>
            <a:off x="152400" y="1905000"/>
            <a:ext cx="2895600" cy="3276600"/>
            <a:chOff x="152400" y="3429000"/>
            <a:chExt cx="2895600" cy="3276600"/>
          </a:xfrm>
        </p:grpSpPr>
        <p:pic>
          <p:nvPicPr>
            <p:cNvPr id="23" name="Picture 22" descr="parents-day.jpg"/>
            <p:cNvPicPr>
              <a:picLocks noChangeAspect="1"/>
            </p:cNvPicPr>
            <p:nvPr/>
          </p:nvPicPr>
          <p:blipFill>
            <a:blip r:embed="rId3"/>
            <a:stretch>
              <a:fillRect/>
            </a:stretch>
          </p:blipFill>
          <p:spPr>
            <a:xfrm>
              <a:off x="1066800" y="4648200"/>
              <a:ext cx="1066800" cy="1066800"/>
            </a:xfrm>
            <a:prstGeom prst="rect">
              <a:avLst/>
            </a:prstGeom>
          </p:spPr>
        </p:pic>
        <p:grpSp>
          <p:nvGrpSpPr>
            <p:cNvPr id="32" name="Group 31"/>
            <p:cNvGrpSpPr/>
            <p:nvPr/>
          </p:nvGrpSpPr>
          <p:grpSpPr>
            <a:xfrm>
              <a:off x="152400" y="3429000"/>
              <a:ext cx="2895600" cy="3276600"/>
              <a:chOff x="152400" y="3429000"/>
              <a:chExt cx="2895600" cy="3276600"/>
            </a:xfrm>
          </p:grpSpPr>
          <p:sp>
            <p:nvSpPr>
              <p:cNvPr id="5" name="Rectangle 4"/>
              <p:cNvSpPr/>
              <p:nvPr/>
            </p:nvSpPr>
            <p:spPr>
              <a:xfrm>
                <a:off x="152400" y="3429000"/>
                <a:ext cx="2895600" cy="457200"/>
              </a:xfrm>
              <a:prstGeom prst="rect">
                <a:avLst/>
              </a:prstGeom>
              <a:solidFill>
                <a:srgbClr val="BFBFBF"/>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66800" y="3505200"/>
                <a:ext cx="914400" cy="369332"/>
              </a:xfrm>
              <a:prstGeom prst="rect">
                <a:avLst/>
              </a:prstGeom>
              <a:noFill/>
            </p:spPr>
            <p:txBody>
              <a:bodyPr wrap="square" rtlCol="0">
                <a:spAutoFit/>
              </a:bodyPr>
              <a:lstStyle/>
              <a:p>
                <a:pPr algn="ctr"/>
                <a:r>
                  <a:rPr lang="x-none" b="1" dirty="0" smtClean="0"/>
                  <a:t>ФАЗА 1</a:t>
                </a:r>
                <a:endParaRPr lang="en-US" b="1" dirty="0"/>
              </a:p>
            </p:txBody>
          </p:sp>
          <p:sp>
            <p:nvSpPr>
              <p:cNvPr id="12" name="Rectangle 11"/>
              <p:cNvSpPr/>
              <p:nvPr/>
            </p:nvSpPr>
            <p:spPr>
              <a:xfrm>
                <a:off x="152400" y="3886200"/>
                <a:ext cx="2895600" cy="2819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52400" y="4038600"/>
                <a:ext cx="2895600" cy="646331"/>
              </a:xfrm>
              <a:prstGeom prst="rect">
                <a:avLst/>
              </a:prstGeom>
              <a:noFill/>
            </p:spPr>
            <p:txBody>
              <a:bodyPr wrap="square" rtlCol="0">
                <a:spAutoFit/>
              </a:bodyPr>
              <a:lstStyle/>
              <a:p>
                <a:pPr algn="ctr"/>
                <a:r>
                  <a:rPr lang="x-none" b="1" dirty="0" smtClean="0">
                    <a:solidFill>
                      <a:schemeClr val="accent6">
                        <a:lumMod val="75000"/>
                      </a:schemeClr>
                    </a:solidFill>
                  </a:rPr>
                  <a:t>Рефлексије о променама у прошлости</a:t>
                </a:r>
                <a:endParaRPr lang="en-US" b="1" dirty="0">
                  <a:solidFill>
                    <a:schemeClr val="accent6">
                      <a:lumMod val="75000"/>
                    </a:schemeClr>
                  </a:solidFill>
                </a:endParaRPr>
              </a:p>
            </p:txBody>
          </p:sp>
          <p:pic>
            <p:nvPicPr>
              <p:cNvPr id="18" name="Picture 17" descr="am2-00001decisions-posters.jpg"/>
              <p:cNvPicPr>
                <a:picLocks noChangeAspect="1"/>
              </p:cNvPicPr>
              <p:nvPr/>
            </p:nvPicPr>
            <p:blipFill>
              <a:blip r:embed="rId4" cstate="print"/>
              <a:srcRect l="9644" t="7333" r="9644" b="21556"/>
              <a:stretch>
                <a:fillRect/>
              </a:stretch>
            </p:blipFill>
            <p:spPr>
              <a:xfrm>
                <a:off x="304800" y="5562600"/>
                <a:ext cx="838200" cy="986118"/>
              </a:xfrm>
              <a:prstGeom prst="rect">
                <a:avLst/>
              </a:prstGeom>
            </p:spPr>
          </p:pic>
          <p:pic>
            <p:nvPicPr>
              <p:cNvPr id="20" name="Content Placeholder 3" descr="images (1).jpg"/>
              <p:cNvPicPr>
                <a:picLocks noChangeAspect="1"/>
              </p:cNvPicPr>
              <p:nvPr/>
            </p:nvPicPr>
            <p:blipFill>
              <a:blip r:embed="rId5">
                <a:clrChange>
                  <a:clrFrom>
                    <a:srgbClr val="FFFFFF"/>
                  </a:clrFrom>
                  <a:clrTo>
                    <a:srgbClr val="FFFFFF">
                      <a:alpha val="0"/>
                    </a:srgbClr>
                  </a:clrTo>
                </a:clrChange>
              </a:blip>
              <a:stretch>
                <a:fillRect/>
              </a:stretch>
            </p:blipFill>
            <p:spPr>
              <a:xfrm>
                <a:off x="2057400" y="4572000"/>
                <a:ext cx="914400" cy="977607"/>
              </a:xfrm>
              <a:prstGeom prst="rect">
                <a:avLst/>
              </a:prstGeom>
            </p:spPr>
          </p:pic>
          <p:pic>
            <p:nvPicPr>
              <p:cNvPr id="21" name="Picture 20" descr="nastavnik.jpg"/>
              <p:cNvPicPr>
                <a:picLocks noChangeAspect="1"/>
              </p:cNvPicPr>
              <p:nvPr/>
            </p:nvPicPr>
            <p:blipFill>
              <a:blip r:embed="rId6"/>
              <a:stretch>
                <a:fillRect/>
              </a:stretch>
            </p:blipFill>
            <p:spPr>
              <a:xfrm>
                <a:off x="2057400" y="5562600"/>
                <a:ext cx="990600" cy="1021976"/>
              </a:xfrm>
              <a:prstGeom prst="rect">
                <a:avLst/>
              </a:prstGeom>
            </p:spPr>
          </p:pic>
          <p:pic>
            <p:nvPicPr>
              <p:cNvPr id="22" name="Picture 21" descr="ucenik(1).jpg"/>
              <p:cNvPicPr>
                <a:picLocks noChangeAspect="1"/>
              </p:cNvPicPr>
              <p:nvPr/>
            </p:nvPicPr>
            <p:blipFill>
              <a:blip r:embed="rId7" cstate="print">
                <a:clrChange>
                  <a:clrFrom>
                    <a:srgbClr val="FFFFFF"/>
                  </a:clrFrom>
                  <a:clrTo>
                    <a:srgbClr val="FFFFFF">
                      <a:alpha val="0"/>
                    </a:srgbClr>
                  </a:clrTo>
                </a:clrChange>
              </a:blip>
              <a:stretch>
                <a:fillRect/>
              </a:stretch>
            </p:blipFill>
            <p:spPr>
              <a:xfrm>
                <a:off x="304800" y="4572000"/>
                <a:ext cx="787883" cy="937956"/>
              </a:xfrm>
              <a:prstGeom prst="rect">
                <a:avLst/>
              </a:prstGeom>
            </p:spPr>
          </p:pic>
          <p:pic>
            <p:nvPicPr>
              <p:cNvPr id="24" name="Picture 23" descr="images (2).jpg"/>
              <p:cNvPicPr>
                <a:picLocks noChangeAspect="1"/>
              </p:cNvPicPr>
              <p:nvPr/>
            </p:nvPicPr>
            <p:blipFill>
              <a:blip r:embed="rId8"/>
              <a:stretch>
                <a:fillRect/>
              </a:stretch>
            </p:blipFill>
            <p:spPr>
              <a:xfrm>
                <a:off x="1219200" y="5715000"/>
                <a:ext cx="871160" cy="819150"/>
              </a:xfrm>
              <a:prstGeom prst="rect">
                <a:avLst/>
              </a:prstGeom>
            </p:spPr>
          </p:pic>
        </p:grpSp>
      </p:grpSp>
      <p:grpSp>
        <p:nvGrpSpPr>
          <p:cNvPr id="36" name="Group 35"/>
          <p:cNvGrpSpPr/>
          <p:nvPr/>
        </p:nvGrpSpPr>
        <p:grpSpPr>
          <a:xfrm>
            <a:off x="3124200" y="1905000"/>
            <a:ext cx="2895600" cy="3276600"/>
            <a:chOff x="3124200" y="3429000"/>
            <a:chExt cx="2895600" cy="3276600"/>
          </a:xfrm>
        </p:grpSpPr>
        <p:sp>
          <p:nvSpPr>
            <p:cNvPr id="7" name="Rectangle 6"/>
            <p:cNvSpPr/>
            <p:nvPr/>
          </p:nvSpPr>
          <p:spPr>
            <a:xfrm>
              <a:off x="3124200" y="3429000"/>
              <a:ext cx="2895600" cy="457200"/>
            </a:xfrm>
            <a:prstGeom prst="rect">
              <a:avLst/>
            </a:prstGeom>
            <a:solidFill>
              <a:srgbClr val="BFBFBF"/>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3124200" y="3505200"/>
              <a:ext cx="2895600" cy="3200400"/>
              <a:chOff x="3124200" y="3505200"/>
              <a:chExt cx="2895600" cy="3200400"/>
            </a:xfrm>
          </p:grpSpPr>
          <p:sp>
            <p:nvSpPr>
              <p:cNvPr id="8" name="TextBox 7"/>
              <p:cNvSpPr txBox="1"/>
              <p:nvPr/>
            </p:nvSpPr>
            <p:spPr>
              <a:xfrm>
                <a:off x="4038600" y="3505200"/>
                <a:ext cx="914400" cy="369332"/>
              </a:xfrm>
              <a:prstGeom prst="rect">
                <a:avLst/>
              </a:prstGeom>
              <a:noFill/>
            </p:spPr>
            <p:txBody>
              <a:bodyPr wrap="square" rtlCol="0">
                <a:spAutoFit/>
              </a:bodyPr>
              <a:lstStyle/>
              <a:p>
                <a:pPr algn="ctr"/>
                <a:r>
                  <a:rPr lang="x-none" b="1" dirty="0" smtClean="0"/>
                  <a:t>ФАЗА 2</a:t>
                </a:r>
                <a:endParaRPr lang="en-US" b="1" dirty="0"/>
              </a:p>
            </p:txBody>
          </p:sp>
          <p:sp>
            <p:nvSpPr>
              <p:cNvPr id="13" name="Rectangle 12"/>
              <p:cNvSpPr/>
              <p:nvPr/>
            </p:nvSpPr>
            <p:spPr>
              <a:xfrm>
                <a:off x="3124200" y="3886200"/>
                <a:ext cx="2895600" cy="2819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124200" y="4038600"/>
                <a:ext cx="2895600" cy="646331"/>
              </a:xfrm>
              <a:prstGeom prst="rect">
                <a:avLst/>
              </a:prstGeom>
              <a:noFill/>
            </p:spPr>
            <p:txBody>
              <a:bodyPr wrap="square" rtlCol="0">
                <a:spAutoFit/>
              </a:bodyPr>
              <a:lstStyle/>
              <a:p>
                <a:pPr algn="ctr"/>
                <a:r>
                  <a:rPr lang="x-none" b="1" dirty="0" smtClean="0">
                    <a:solidFill>
                      <a:schemeClr val="accent6">
                        <a:lumMod val="75000"/>
                      </a:schemeClr>
                    </a:solidFill>
                  </a:rPr>
                  <a:t>Развој сценарија будућих промена</a:t>
                </a:r>
                <a:endParaRPr lang="en-US" b="1" dirty="0">
                  <a:solidFill>
                    <a:schemeClr val="accent6">
                      <a:lumMod val="75000"/>
                    </a:schemeClr>
                  </a:solidFill>
                </a:endParaRPr>
              </a:p>
            </p:txBody>
          </p:sp>
          <p:pic>
            <p:nvPicPr>
              <p:cNvPr id="25" name="Picture 24" descr="am2-00001decisions-posters.jpg"/>
              <p:cNvPicPr>
                <a:picLocks noChangeAspect="1"/>
              </p:cNvPicPr>
              <p:nvPr/>
            </p:nvPicPr>
            <p:blipFill>
              <a:blip r:embed="rId4" cstate="print"/>
              <a:srcRect l="9644" t="7333" r="9644" b="21556"/>
              <a:stretch>
                <a:fillRect/>
              </a:stretch>
            </p:blipFill>
            <p:spPr>
              <a:xfrm>
                <a:off x="4191000" y="5105400"/>
                <a:ext cx="838200" cy="986118"/>
              </a:xfrm>
              <a:prstGeom prst="rect">
                <a:avLst/>
              </a:prstGeom>
            </p:spPr>
          </p:pic>
        </p:grpSp>
      </p:grpSp>
      <p:grpSp>
        <p:nvGrpSpPr>
          <p:cNvPr id="37" name="Group 36"/>
          <p:cNvGrpSpPr/>
          <p:nvPr/>
        </p:nvGrpSpPr>
        <p:grpSpPr>
          <a:xfrm>
            <a:off x="6096000" y="1905000"/>
            <a:ext cx="2895600" cy="3276600"/>
            <a:chOff x="6096000" y="3429000"/>
            <a:chExt cx="2895600" cy="3276600"/>
          </a:xfrm>
        </p:grpSpPr>
        <p:sp>
          <p:nvSpPr>
            <p:cNvPr id="10" name="Rectangle 9"/>
            <p:cNvSpPr/>
            <p:nvPr/>
          </p:nvSpPr>
          <p:spPr>
            <a:xfrm>
              <a:off x="6096000" y="3429000"/>
              <a:ext cx="2895600" cy="457200"/>
            </a:xfrm>
            <a:prstGeom prst="rect">
              <a:avLst/>
            </a:prstGeom>
            <a:solidFill>
              <a:srgbClr val="BFBFBF"/>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086600" y="3516868"/>
              <a:ext cx="914400" cy="369332"/>
            </a:xfrm>
            <a:prstGeom prst="rect">
              <a:avLst/>
            </a:prstGeom>
            <a:noFill/>
          </p:spPr>
          <p:txBody>
            <a:bodyPr wrap="square" rtlCol="0">
              <a:spAutoFit/>
            </a:bodyPr>
            <a:lstStyle/>
            <a:p>
              <a:pPr algn="ctr"/>
              <a:r>
                <a:rPr lang="x-none" b="1" dirty="0" smtClean="0"/>
                <a:t>ФАЗА 3</a:t>
              </a:r>
              <a:endParaRPr lang="en-US" b="1" dirty="0"/>
            </a:p>
          </p:txBody>
        </p:sp>
        <p:sp>
          <p:nvSpPr>
            <p:cNvPr id="14" name="Rectangle 13"/>
            <p:cNvSpPr/>
            <p:nvPr/>
          </p:nvSpPr>
          <p:spPr>
            <a:xfrm>
              <a:off x="6096000" y="3886200"/>
              <a:ext cx="2895600" cy="2819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096000" y="4038600"/>
              <a:ext cx="2895600" cy="369332"/>
            </a:xfrm>
            <a:prstGeom prst="rect">
              <a:avLst/>
            </a:prstGeom>
            <a:noFill/>
          </p:spPr>
          <p:txBody>
            <a:bodyPr wrap="square" rtlCol="0">
              <a:spAutoFit/>
            </a:bodyPr>
            <a:lstStyle/>
            <a:p>
              <a:pPr algn="ctr"/>
              <a:r>
                <a:rPr lang="x-none" b="1" dirty="0" smtClean="0">
                  <a:solidFill>
                    <a:schemeClr val="accent6">
                      <a:lumMod val="75000"/>
                    </a:schemeClr>
                  </a:solidFill>
                </a:rPr>
                <a:t>Евалуација сценарија</a:t>
              </a:r>
              <a:endParaRPr lang="en-US" b="1" dirty="0">
                <a:solidFill>
                  <a:schemeClr val="accent6">
                    <a:lumMod val="75000"/>
                  </a:schemeClr>
                </a:solidFill>
              </a:endParaRPr>
            </a:p>
          </p:txBody>
        </p:sp>
        <p:pic>
          <p:nvPicPr>
            <p:cNvPr id="26" name="Picture 25" descr="am2-00001decisions-posters.jpg"/>
            <p:cNvPicPr>
              <a:picLocks noChangeAspect="1"/>
            </p:cNvPicPr>
            <p:nvPr/>
          </p:nvPicPr>
          <p:blipFill>
            <a:blip r:embed="rId4" cstate="print"/>
            <a:srcRect l="9644" t="7333" r="9644" b="21556"/>
            <a:stretch>
              <a:fillRect/>
            </a:stretch>
          </p:blipFill>
          <p:spPr>
            <a:xfrm>
              <a:off x="6248400" y="5486400"/>
              <a:ext cx="838200" cy="986118"/>
            </a:xfrm>
            <a:prstGeom prst="rect">
              <a:avLst/>
            </a:prstGeom>
          </p:spPr>
        </p:pic>
        <p:pic>
          <p:nvPicPr>
            <p:cNvPr id="27" name="Content Placeholder 3" descr="images (1).jpg"/>
            <p:cNvPicPr>
              <a:picLocks noChangeAspect="1"/>
            </p:cNvPicPr>
            <p:nvPr/>
          </p:nvPicPr>
          <p:blipFill>
            <a:blip r:embed="rId5">
              <a:clrChange>
                <a:clrFrom>
                  <a:srgbClr val="FFFFFF"/>
                </a:clrFrom>
                <a:clrTo>
                  <a:srgbClr val="FFFFFF">
                    <a:alpha val="0"/>
                  </a:srgbClr>
                </a:clrTo>
              </a:clrChange>
            </a:blip>
            <a:stretch>
              <a:fillRect/>
            </a:stretch>
          </p:blipFill>
          <p:spPr>
            <a:xfrm>
              <a:off x="8001000" y="4495800"/>
              <a:ext cx="914400" cy="977607"/>
            </a:xfrm>
            <a:prstGeom prst="rect">
              <a:avLst/>
            </a:prstGeom>
          </p:spPr>
        </p:pic>
        <p:pic>
          <p:nvPicPr>
            <p:cNvPr id="28" name="Picture 27" descr="nastavnik.jpg"/>
            <p:cNvPicPr>
              <a:picLocks noChangeAspect="1"/>
            </p:cNvPicPr>
            <p:nvPr/>
          </p:nvPicPr>
          <p:blipFill>
            <a:blip r:embed="rId6"/>
            <a:stretch>
              <a:fillRect/>
            </a:stretch>
          </p:blipFill>
          <p:spPr>
            <a:xfrm>
              <a:off x="8001000" y="5486400"/>
              <a:ext cx="990600" cy="1021976"/>
            </a:xfrm>
            <a:prstGeom prst="rect">
              <a:avLst/>
            </a:prstGeom>
          </p:spPr>
        </p:pic>
        <p:pic>
          <p:nvPicPr>
            <p:cNvPr id="29" name="Picture 28" descr="parents-day.jpg"/>
            <p:cNvPicPr>
              <a:picLocks noChangeAspect="1"/>
            </p:cNvPicPr>
            <p:nvPr/>
          </p:nvPicPr>
          <p:blipFill>
            <a:blip r:embed="rId3"/>
            <a:stretch>
              <a:fillRect/>
            </a:stretch>
          </p:blipFill>
          <p:spPr>
            <a:xfrm>
              <a:off x="7010400" y="4572000"/>
              <a:ext cx="1066800" cy="1066800"/>
            </a:xfrm>
            <a:prstGeom prst="rect">
              <a:avLst/>
            </a:prstGeom>
          </p:spPr>
        </p:pic>
        <p:pic>
          <p:nvPicPr>
            <p:cNvPr id="30" name="Picture 29" descr="images (2).jpg"/>
            <p:cNvPicPr>
              <a:picLocks noChangeAspect="1"/>
            </p:cNvPicPr>
            <p:nvPr/>
          </p:nvPicPr>
          <p:blipFill>
            <a:blip r:embed="rId8"/>
            <a:stretch>
              <a:fillRect/>
            </a:stretch>
          </p:blipFill>
          <p:spPr>
            <a:xfrm>
              <a:off x="7162800" y="5638800"/>
              <a:ext cx="871160" cy="819150"/>
            </a:xfrm>
            <a:prstGeom prst="rect">
              <a:avLst/>
            </a:prstGeom>
          </p:spPr>
        </p:pic>
      </p:grpSp>
      <p:sp>
        <p:nvSpPr>
          <p:cNvPr id="39" name="Rectangle 38"/>
          <p:cNvSpPr/>
          <p:nvPr/>
        </p:nvSpPr>
        <p:spPr>
          <a:xfrm>
            <a:off x="152400" y="5257800"/>
            <a:ext cx="2895600" cy="533400"/>
          </a:xfrm>
          <a:prstGeom prst="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b="1" dirty="0" smtClean="0">
                <a:solidFill>
                  <a:schemeClr val="tx1"/>
                </a:solidFill>
              </a:rPr>
              <a:t>9 ФГ + 18 ИИ</a:t>
            </a:r>
            <a:endParaRPr lang="en-US" b="1" dirty="0">
              <a:solidFill>
                <a:schemeClr val="tx1"/>
              </a:solidFill>
            </a:endParaRPr>
          </a:p>
        </p:txBody>
      </p:sp>
      <p:sp>
        <p:nvSpPr>
          <p:cNvPr id="40" name="Rectangle 39"/>
          <p:cNvSpPr/>
          <p:nvPr/>
        </p:nvSpPr>
        <p:spPr>
          <a:xfrm>
            <a:off x="6096000" y="5257800"/>
            <a:ext cx="2895600" cy="533400"/>
          </a:xfrm>
          <a:prstGeom prst="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b="1" dirty="0" smtClean="0">
                <a:solidFill>
                  <a:schemeClr val="tx1"/>
                </a:solidFill>
              </a:rPr>
              <a:t>6 ФГ + 13 ИИ</a:t>
            </a:r>
            <a:endParaRPr lang="en-US" b="1" dirty="0">
              <a:solidFill>
                <a:schemeClr val="tx1"/>
              </a:solidFill>
            </a:endParaRPr>
          </a:p>
        </p:txBody>
      </p:sp>
      <p:sp>
        <p:nvSpPr>
          <p:cNvPr id="41" name="Rectangle 40"/>
          <p:cNvSpPr/>
          <p:nvPr/>
        </p:nvSpPr>
        <p:spPr>
          <a:xfrm>
            <a:off x="3124200" y="5257800"/>
            <a:ext cx="2895600" cy="533400"/>
          </a:xfrm>
          <a:prstGeom prst="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b="1" dirty="0" smtClean="0">
                <a:solidFill>
                  <a:schemeClr val="tx1"/>
                </a:solidFill>
              </a:rPr>
              <a:t>3 ИИ</a:t>
            </a:r>
            <a:endParaRPr lang="en-US" b="1" dirty="0">
              <a:solidFill>
                <a:schemeClr val="tx1"/>
              </a:solidFill>
            </a:endParaRPr>
          </a:p>
        </p:txBody>
      </p:sp>
      <p:sp>
        <p:nvSpPr>
          <p:cNvPr id="42" name="Rectangle 41"/>
          <p:cNvSpPr/>
          <p:nvPr/>
        </p:nvSpPr>
        <p:spPr>
          <a:xfrm>
            <a:off x="152400" y="5867400"/>
            <a:ext cx="8839200" cy="533400"/>
          </a:xfrm>
          <a:prstGeom prst="rect">
            <a:avLst/>
          </a:prstGeom>
          <a:solidFill>
            <a:schemeClr val="bg1">
              <a:lumMod val="7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b="1" dirty="0" smtClean="0">
                <a:solidFill>
                  <a:schemeClr val="tx1"/>
                </a:solidFill>
              </a:rPr>
              <a:t>УКУПНО: 15ФГ + 34 ИИ</a:t>
            </a:r>
            <a:endParaRPr lang="en-US" b="1" dirty="0">
              <a:solidFill>
                <a:schemeClr val="tx1"/>
              </a:solidFill>
            </a:endParaRP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533400"/>
            <a:ext cx="9144000" cy="5715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77" name="TextBox 8"/>
          <p:cNvSpPr txBox="1">
            <a:spLocks noChangeArrowheads="1"/>
          </p:cNvSpPr>
          <p:nvPr/>
        </p:nvSpPr>
        <p:spPr bwMode="auto">
          <a:xfrm>
            <a:off x="1143000" y="1981200"/>
            <a:ext cx="8001000" cy="3108543"/>
          </a:xfrm>
          <a:prstGeom prst="rect">
            <a:avLst/>
          </a:prstGeom>
          <a:noFill/>
          <a:ln w="9525">
            <a:noFill/>
            <a:miter lim="800000"/>
            <a:headEnd/>
            <a:tailEnd/>
          </a:ln>
        </p:spPr>
        <p:txBody>
          <a:bodyPr wrap="square">
            <a:spAutoFit/>
          </a:bodyPr>
          <a:lstStyle/>
          <a:p>
            <a:r>
              <a:rPr lang="x-none" sz="2800" b="1" dirty="0" smtClean="0"/>
              <a:t>Опис пројекта и методологије</a:t>
            </a:r>
            <a:endParaRPr lang="sr-Latn-CS" sz="2800" b="1" dirty="0"/>
          </a:p>
          <a:p>
            <a:endParaRPr lang="sr-Latn-CS" sz="2800" b="1" dirty="0"/>
          </a:p>
          <a:p>
            <a:r>
              <a:rPr lang="x-none" sz="2800" b="1" dirty="0" smtClean="0"/>
              <a:t>Представе о образовним променама у прошлости</a:t>
            </a:r>
            <a:endParaRPr lang="sr-Latn-CS" sz="2800" b="1" dirty="0"/>
          </a:p>
          <a:p>
            <a:endParaRPr lang="sr-Latn-CS" sz="2800" b="1" dirty="0"/>
          </a:p>
          <a:p>
            <a:r>
              <a:rPr lang="x-none" sz="2800" b="1" dirty="0" smtClean="0"/>
              <a:t>Тестирање сценарија</a:t>
            </a:r>
          </a:p>
          <a:p>
            <a:endParaRPr lang="x-none" sz="2800" b="1" dirty="0" smtClean="0"/>
          </a:p>
          <a:p>
            <a:r>
              <a:rPr lang="x-none" sz="2800" b="1" dirty="0" smtClean="0"/>
              <a:t>Закључци</a:t>
            </a:r>
            <a:endParaRPr lang="en-US" sz="2800" b="1" dirty="0"/>
          </a:p>
        </p:txBody>
      </p:sp>
      <p:grpSp>
        <p:nvGrpSpPr>
          <p:cNvPr id="2" name="Group 18"/>
          <p:cNvGrpSpPr>
            <a:grpSpLocks/>
          </p:cNvGrpSpPr>
          <p:nvPr/>
        </p:nvGrpSpPr>
        <p:grpSpPr bwMode="auto">
          <a:xfrm>
            <a:off x="304800" y="3581400"/>
            <a:ext cx="762000" cy="685800"/>
            <a:chOff x="304800" y="2743200"/>
            <a:chExt cx="762000" cy="685800"/>
          </a:xfrm>
          <a:solidFill>
            <a:schemeClr val="accent6">
              <a:lumMod val="75000"/>
            </a:schemeClr>
          </a:solidFill>
        </p:grpSpPr>
        <p:sp>
          <p:nvSpPr>
            <p:cNvPr id="20" name="Rectangle 19"/>
            <p:cNvSpPr/>
            <p:nvPr/>
          </p:nvSpPr>
          <p:spPr>
            <a:xfrm>
              <a:off x="304800" y="2743200"/>
              <a:ext cx="762000" cy="685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r-Latn-CS" sz="3200" b="1" dirty="0"/>
                <a:t>1</a:t>
              </a:r>
              <a:endParaRPr lang="en-US" sz="3200" b="1" dirty="0"/>
            </a:p>
          </p:txBody>
        </p:sp>
        <p:sp>
          <p:nvSpPr>
            <p:cNvPr id="21" name="Rectangle 20"/>
            <p:cNvSpPr/>
            <p:nvPr/>
          </p:nvSpPr>
          <p:spPr>
            <a:xfrm>
              <a:off x="457200" y="2819400"/>
              <a:ext cx="457200" cy="457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r-Latn-CS" sz="3200" b="1" dirty="0"/>
                <a:t>3</a:t>
              </a:r>
              <a:endParaRPr lang="en-US" sz="3200" b="1" dirty="0"/>
            </a:p>
          </p:txBody>
        </p:sp>
      </p:grpSp>
      <p:grpSp>
        <p:nvGrpSpPr>
          <p:cNvPr id="3" name="Group 17"/>
          <p:cNvGrpSpPr>
            <a:grpSpLocks/>
          </p:cNvGrpSpPr>
          <p:nvPr/>
        </p:nvGrpSpPr>
        <p:grpSpPr bwMode="auto">
          <a:xfrm>
            <a:off x="304800" y="1905000"/>
            <a:ext cx="762000" cy="685800"/>
            <a:chOff x="304800" y="2743200"/>
            <a:chExt cx="762000" cy="685800"/>
          </a:xfrm>
          <a:solidFill>
            <a:schemeClr val="accent6">
              <a:lumMod val="75000"/>
            </a:schemeClr>
          </a:solidFill>
        </p:grpSpPr>
        <p:sp>
          <p:nvSpPr>
            <p:cNvPr id="18" name="Rectangle 17"/>
            <p:cNvSpPr/>
            <p:nvPr/>
          </p:nvSpPr>
          <p:spPr>
            <a:xfrm>
              <a:off x="304800" y="2743200"/>
              <a:ext cx="762000" cy="685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r-Latn-CS" sz="3200" b="1" dirty="0"/>
                <a:t>1</a:t>
              </a:r>
              <a:endParaRPr lang="en-US" sz="3200" b="1" dirty="0"/>
            </a:p>
          </p:txBody>
        </p:sp>
        <p:sp>
          <p:nvSpPr>
            <p:cNvPr id="19" name="Rectangle 18"/>
            <p:cNvSpPr/>
            <p:nvPr/>
          </p:nvSpPr>
          <p:spPr>
            <a:xfrm>
              <a:off x="457200" y="2819400"/>
              <a:ext cx="457200" cy="457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x-none" sz="3200" b="1" dirty="0" smtClean="0"/>
                <a:t>1</a:t>
              </a:r>
              <a:endParaRPr lang="en-US" sz="3200" b="1" dirty="0"/>
            </a:p>
          </p:txBody>
        </p:sp>
      </p:grpSp>
      <p:cxnSp>
        <p:nvCxnSpPr>
          <p:cNvPr id="22" name="Straight Connector 21"/>
          <p:cNvCxnSpPr/>
          <p:nvPr/>
        </p:nvCxnSpPr>
        <p:spPr>
          <a:xfrm>
            <a:off x="0" y="533400"/>
            <a:ext cx="91440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Picture 24" descr="logo Instituta.bmp"/>
          <p:cNvPicPr>
            <a:picLocks noChangeAspect="1"/>
          </p:cNvPicPr>
          <p:nvPr/>
        </p:nvPicPr>
        <p:blipFill>
          <a:blip r:embed="rId2">
            <a:clrChange>
              <a:clrFrom>
                <a:srgbClr val="FFFFFF"/>
              </a:clrFrom>
              <a:clrTo>
                <a:srgbClr val="FFFFFF">
                  <a:alpha val="0"/>
                </a:srgbClr>
              </a:clrTo>
            </a:clrChange>
          </a:blip>
          <a:stretch>
            <a:fillRect/>
          </a:stretch>
        </p:blipFill>
        <p:spPr>
          <a:xfrm>
            <a:off x="7732643" y="5181600"/>
            <a:ext cx="1411357" cy="1066800"/>
          </a:xfrm>
          <a:prstGeom prst="rect">
            <a:avLst/>
          </a:prstGeom>
        </p:spPr>
      </p:pic>
      <p:grpSp>
        <p:nvGrpSpPr>
          <p:cNvPr id="4" name="Group 18"/>
          <p:cNvGrpSpPr>
            <a:grpSpLocks/>
          </p:cNvGrpSpPr>
          <p:nvPr/>
        </p:nvGrpSpPr>
        <p:grpSpPr bwMode="auto">
          <a:xfrm>
            <a:off x="304800" y="4419600"/>
            <a:ext cx="762000" cy="685800"/>
            <a:chOff x="304800" y="2743200"/>
            <a:chExt cx="762000" cy="685800"/>
          </a:xfrm>
          <a:solidFill>
            <a:schemeClr val="accent6">
              <a:lumMod val="75000"/>
            </a:schemeClr>
          </a:solidFill>
        </p:grpSpPr>
        <p:sp>
          <p:nvSpPr>
            <p:cNvPr id="27" name="Rectangle 26"/>
            <p:cNvSpPr/>
            <p:nvPr/>
          </p:nvSpPr>
          <p:spPr>
            <a:xfrm>
              <a:off x="304800" y="2743200"/>
              <a:ext cx="762000" cy="685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r-Latn-CS" sz="3200" b="1" dirty="0"/>
                <a:t>1</a:t>
              </a:r>
              <a:endParaRPr lang="en-US" sz="3200" b="1" dirty="0"/>
            </a:p>
          </p:txBody>
        </p:sp>
        <p:sp>
          <p:nvSpPr>
            <p:cNvPr id="28" name="Rectangle 27"/>
            <p:cNvSpPr/>
            <p:nvPr/>
          </p:nvSpPr>
          <p:spPr>
            <a:xfrm>
              <a:off x="457200" y="2819400"/>
              <a:ext cx="457200" cy="457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x-none" sz="3200" b="1" dirty="0" smtClean="0"/>
                <a:t>4</a:t>
              </a:r>
              <a:endParaRPr lang="en-US" sz="3200" b="1" dirty="0"/>
            </a:p>
          </p:txBody>
        </p:sp>
      </p:grpSp>
      <p:sp>
        <p:nvSpPr>
          <p:cNvPr id="29" name="Rectangle 28"/>
          <p:cNvSpPr/>
          <p:nvPr/>
        </p:nvSpPr>
        <p:spPr>
          <a:xfrm>
            <a:off x="0" y="6324600"/>
            <a:ext cx="91440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b="1" dirty="0" smtClean="0">
                <a:solidFill>
                  <a:schemeClr val="bg1">
                    <a:lumMod val="50000"/>
                  </a:schemeClr>
                </a:solidFill>
              </a:rPr>
              <a:t>Medija centar, 21. jun 2011. </a:t>
            </a:r>
            <a:endParaRPr lang="en-US" dirty="0">
              <a:solidFill>
                <a:schemeClr val="bg1">
                  <a:lumMod val="50000"/>
                </a:schemeClr>
              </a:solidFill>
            </a:endParaRPr>
          </a:p>
        </p:txBody>
      </p:sp>
      <p:cxnSp>
        <p:nvCxnSpPr>
          <p:cNvPr id="30" name="Straight Connector 29"/>
          <p:cNvCxnSpPr/>
          <p:nvPr/>
        </p:nvCxnSpPr>
        <p:spPr>
          <a:xfrm>
            <a:off x="0" y="6248400"/>
            <a:ext cx="91440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23" name="Picture 2"/>
          <p:cNvPicPr>
            <a:picLocks noChangeAspect="1" noChangeArrowheads="1"/>
          </p:cNvPicPr>
          <p:nvPr/>
        </p:nvPicPr>
        <p:blipFill>
          <a:blip r:embed="rId3">
            <a:duotone>
              <a:schemeClr val="accent6">
                <a:shade val="45000"/>
                <a:satMod val="135000"/>
              </a:schemeClr>
              <a:prstClr val="white"/>
            </a:duotone>
          </a:blip>
          <a:srcRect/>
          <a:stretch>
            <a:fillRect/>
          </a:stretch>
        </p:blipFill>
        <p:spPr bwMode="auto">
          <a:xfrm rot="5400000">
            <a:off x="360602" y="2687398"/>
            <a:ext cx="657225" cy="768829"/>
          </a:xfrm>
          <a:prstGeom prst="rect">
            <a:avLst/>
          </a:prstGeom>
          <a:solidFill>
            <a:schemeClr val="accent6">
              <a:lumMod val="75000"/>
            </a:schemeClr>
          </a:solidFill>
          <a:ln w="25400">
            <a:solidFill>
              <a:schemeClr val="accent1"/>
            </a:solidFill>
            <a:miter lim="800000"/>
            <a:headEnd/>
            <a:tailEnd/>
          </a:ln>
          <a:effectLst/>
        </p:spPr>
      </p:pic>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8600" y="304800"/>
            <a:ext cx="8686800" cy="63246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9" name="Picture 8" descr="images.jpg"/>
          <p:cNvPicPr>
            <a:picLocks noChangeAspect="1"/>
          </p:cNvPicPr>
          <p:nvPr/>
        </p:nvPicPr>
        <p:blipFill>
          <a:blip r:embed="rId3"/>
          <a:stretch>
            <a:fillRect/>
          </a:stretch>
        </p:blipFill>
        <p:spPr>
          <a:xfrm>
            <a:off x="3657600" y="2514600"/>
            <a:ext cx="1981198" cy="1869701"/>
          </a:xfrm>
          <a:prstGeom prst="rect">
            <a:avLst/>
          </a:prstGeom>
        </p:spPr>
      </p:pic>
      <p:pic>
        <p:nvPicPr>
          <p:cNvPr id="10" name="Picture 4" descr="C:\Users\Jugo\AppData\Local\Microsoft\Windows\Temporary Internet Files\Content.IE5\34R845N6\MC900434776[1].png"/>
          <p:cNvPicPr>
            <a:picLocks noChangeAspect="1" noChangeArrowheads="1"/>
          </p:cNvPicPr>
          <p:nvPr/>
        </p:nvPicPr>
        <p:blipFill>
          <a:blip r:embed="rId4"/>
          <a:srcRect/>
          <a:stretch>
            <a:fillRect/>
          </a:stretch>
        </p:blipFill>
        <p:spPr bwMode="auto">
          <a:xfrm rot="18854470">
            <a:off x="222616" y="146416"/>
            <a:ext cx="1075203" cy="1075203"/>
          </a:xfrm>
          <a:prstGeom prst="rect">
            <a:avLst/>
          </a:prstGeom>
          <a:noFill/>
        </p:spPr>
      </p:pic>
      <p:sp>
        <p:nvSpPr>
          <p:cNvPr id="11" name="TextBox 10"/>
          <p:cNvSpPr txBox="1"/>
          <p:nvPr/>
        </p:nvSpPr>
        <p:spPr>
          <a:xfrm>
            <a:off x="4038600" y="1600200"/>
            <a:ext cx="1371600" cy="584775"/>
          </a:xfrm>
          <a:prstGeom prst="rect">
            <a:avLst/>
          </a:prstGeom>
          <a:noFill/>
        </p:spPr>
        <p:txBody>
          <a:bodyPr wrap="square" rtlCol="0">
            <a:spAutoFit/>
          </a:bodyPr>
          <a:lstStyle/>
          <a:p>
            <a:pPr algn="ctr"/>
            <a:r>
              <a:rPr lang="x-none" sz="1600" b="1" dirty="0" smtClean="0"/>
              <a:t>Пребрзо, превише</a:t>
            </a:r>
            <a:endParaRPr lang="en-US" sz="1600" b="1" dirty="0"/>
          </a:p>
        </p:txBody>
      </p:sp>
      <p:sp>
        <p:nvSpPr>
          <p:cNvPr id="12" name="TextBox 11"/>
          <p:cNvSpPr txBox="1"/>
          <p:nvPr/>
        </p:nvSpPr>
        <p:spPr>
          <a:xfrm>
            <a:off x="6477000" y="2286000"/>
            <a:ext cx="1676400" cy="830997"/>
          </a:xfrm>
          <a:prstGeom prst="rect">
            <a:avLst/>
          </a:prstGeom>
          <a:noFill/>
        </p:spPr>
        <p:txBody>
          <a:bodyPr wrap="square" rtlCol="0">
            <a:spAutoFit/>
          </a:bodyPr>
          <a:lstStyle/>
          <a:p>
            <a:pPr algn="ctr"/>
            <a:r>
              <a:rPr lang="x-none" sz="1600" b="1" dirty="0" smtClean="0"/>
              <a:t>Низак степен контроле над процесом</a:t>
            </a:r>
            <a:endParaRPr lang="en-US" sz="1600" b="1" dirty="0"/>
          </a:p>
        </p:txBody>
      </p:sp>
      <p:sp>
        <p:nvSpPr>
          <p:cNvPr id="13" name="TextBox 12"/>
          <p:cNvSpPr txBox="1"/>
          <p:nvPr/>
        </p:nvSpPr>
        <p:spPr>
          <a:xfrm>
            <a:off x="6096000" y="3581400"/>
            <a:ext cx="2590800" cy="584775"/>
          </a:xfrm>
          <a:prstGeom prst="rect">
            <a:avLst/>
          </a:prstGeom>
          <a:noFill/>
        </p:spPr>
        <p:txBody>
          <a:bodyPr wrap="square" rtlCol="0">
            <a:spAutoFit/>
          </a:bodyPr>
          <a:lstStyle/>
          <a:p>
            <a:pPr algn="ctr"/>
            <a:r>
              <a:rPr lang="x-none" sz="1600" b="1" dirty="0" smtClean="0"/>
              <a:t>Неусклађеност између промена и контекста</a:t>
            </a:r>
            <a:endParaRPr lang="en-US" sz="1600" b="1" dirty="0"/>
          </a:p>
        </p:txBody>
      </p:sp>
      <p:sp>
        <p:nvSpPr>
          <p:cNvPr id="15" name="TextBox 14"/>
          <p:cNvSpPr txBox="1"/>
          <p:nvPr/>
        </p:nvSpPr>
        <p:spPr>
          <a:xfrm>
            <a:off x="2590800" y="4876800"/>
            <a:ext cx="1676400" cy="584775"/>
          </a:xfrm>
          <a:prstGeom prst="rect">
            <a:avLst/>
          </a:prstGeom>
          <a:noFill/>
        </p:spPr>
        <p:txBody>
          <a:bodyPr wrap="square" rtlCol="0">
            <a:spAutoFit/>
          </a:bodyPr>
          <a:lstStyle/>
          <a:p>
            <a:pPr algn="ctr"/>
            <a:r>
              <a:rPr lang="x-none" sz="1600" b="1" dirty="0" smtClean="0"/>
              <a:t>Дисконтинуитет и политизација</a:t>
            </a:r>
            <a:endParaRPr lang="en-US" sz="1600" b="1" dirty="0"/>
          </a:p>
        </p:txBody>
      </p:sp>
      <p:sp>
        <p:nvSpPr>
          <p:cNvPr id="16" name="TextBox 15"/>
          <p:cNvSpPr txBox="1"/>
          <p:nvPr/>
        </p:nvSpPr>
        <p:spPr>
          <a:xfrm>
            <a:off x="762000" y="3352800"/>
            <a:ext cx="2057400" cy="584775"/>
          </a:xfrm>
          <a:prstGeom prst="rect">
            <a:avLst/>
          </a:prstGeom>
          <a:noFill/>
        </p:spPr>
        <p:txBody>
          <a:bodyPr wrap="square" rtlCol="0">
            <a:spAutoFit/>
          </a:bodyPr>
          <a:lstStyle/>
          <a:p>
            <a:pPr algn="ctr"/>
            <a:r>
              <a:rPr lang="x-none" sz="1600" b="1" dirty="0" smtClean="0"/>
              <a:t>Хаос као шири друштвени проблем</a:t>
            </a:r>
            <a:endParaRPr lang="en-US" sz="1600" b="1" dirty="0"/>
          </a:p>
        </p:txBody>
      </p:sp>
      <p:sp>
        <p:nvSpPr>
          <p:cNvPr id="17" name="TextBox 16"/>
          <p:cNvSpPr txBox="1"/>
          <p:nvPr/>
        </p:nvSpPr>
        <p:spPr>
          <a:xfrm>
            <a:off x="1676400" y="2133600"/>
            <a:ext cx="1371600" cy="830997"/>
          </a:xfrm>
          <a:prstGeom prst="rect">
            <a:avLst/>
          </a:prstGeom>
          <a:noFill/>
        </p:spPr>
        <p:txBody>
          <a:bodyPr wrap="square" rtlCol="0">
            <a:spAutoFit/>
          </a:bodyPr>
          <a:lstStyle/>
          <a:p>
            <a:pPr algn="ctr"/>
            <a:r>
              <a:rPr lang="x-none" sz="1600" b="1" dirty="0" smtClean="0"/>
              <a:t>Одсуство јасне стратегије</a:t>
            </a:r>
            <a:endParaRPr lang="en-US" sz="1600" b="1" dirty="0"/>
          </a:p>
        </p:txBody>
      </p:sp>
      <p:sp>
        <p:nvSpPr>
          <p:cNvPr id="19" name="Title 1"/>
          <p:cNvSpPr>
            <a:spLocks noGrp="1"/>
          </p:cNvSpPr>
          <p:nvPr>
            <p:ph type="title"/>
          </p:nvPr>
        </p:nvSpPr>
        <p:spPr>
          <a:xfrm>
            <a:off x="457200" y="381000"/>
            <a:ext cx="8229600" cy="1143000"/>
          </a:xfrm>
        </p:spPr>
        <p:txBody>
          <a:bodyPr>
            <a:noAutofit/>
          </a:bodyPr>
          <a:lstStyle/>
          <a:p>
            <a:r>
              <a:rPr lang="x-none" sz="3600" b="1" dirty="0" smtClean="0">
                <a:solidFill>
                  <a:schemeClr val="accent6">
                    <a:lumMod val="75000"/>
                  </a:schemeClr>
                </a:solidFill>
              </a:rPr>
              <a:t>НЕСТАБИЛНОСТ И ХАОТИЧНОСТ ПРОМЕНА</a:t>
            </a:r>
            <a:endParaRPr lang="en-US" sz="3600" b="1" dirty="0">
              <a:solidFill>
                <a:schemeClr val="accent6">
                  <a:lumMod val="75000"/>
                </a:schemeClr>
              </a:solidFill>
            </a:endParaRPr>
          </a:p>
        </p:txBody>
      </p:sp>
      <p:sp>
        <p:nvSpPr>
          <p:cNvPr id="20" name="TextBox 19"/>
          <p:cNvSpPr txBox="1"/>
          <p:nvPr/>
        </p:nvSpPr>
        <p:spPr>
          <a:xfrm>
            <a:off x="5410200" y="4953000"/>
            <a:ext cx="2590800" cy="584775"/>
          </a:xfrm>
          <a:prstGeom prst="rect">
            <a:avLst/>
          </a:prstGeom>
          <a:noFill/>
        </p:spPr>
        <p:txBody>
          <a:bodyPr wrap="square" rtlCol="0">
            <a:spAutoFit/>
          </a:bodyPr>
          <a:lstStyle/>
          <a:p>
            <a:pPr algn="ctr"/>
            <a:r>
              <a:rPr lang="x-none" sz="1600" b="1" dirty="0" smtClean="0"/>
              <a:t>Недовољно ефикасне праксе информисања</a:t>
            </a:r>
            <a:endParaRPr lang="en-US" sz="1600" b="1" dirty="0"/>
          </a:p>
        </p:txBody>
      </p:sp>
      <p:cxnSp>
        <p:nvCxnSpPr>
          <p:cNvPr id="22" name="Straight Arrow Connector 21"/>
          <p:cNvCxnSpPr/>
          <p:nvPr/>
        </p:nvCxnSpPr>
        <p:spPr>
          <a:xfrm rot="5400000" flipH="1" flipV="1">
            <a:off x="4648200" y="2286000"/>
            <a:ext cx="304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12" idx="1"/>
          </p:cNvCxnSpPr>
          <p:nvPr/>
        </p:nvCxnSpPr>
        <p:spPr>
          <a:xfrm flipV="1">
            <a:off x="5715000" y="2701499"/>
            <a:ext cx="762000" cy="2703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715000" y="3733800"/>
            <a:ext cx="609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562600" y="4495800"/>
            <a:ext cx="4572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3467100" y="4610100"/>
            <a:ext cx="4572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10800000">
            <a:off x="2667000" y="3581400"/>
            <a:ext cx="7620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10800000">
            <a:off x="2971800" y="2438400"/>
            <a:ext cx="5334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6" name="Picture 35" descr="logo Instituta.bmp"/>
          <p:cNvPicPr>
            <a:picLocks noChangeAspect="1"/>
          </p:cNvPicPr>
          <p:nvPr/>
        </p:nvPicPr>
        <p:blipFill>
          <a:blip r:embed="rId5">
            <a:clrChange>
              <a:clrFrom>
                <a:srgbClr val="FFFFFF"/>
              </a:clrFrom>
              <a:clrTo>
                <a:srgbClr val="FFFFFF">
                  <a:alpha val="0"/>
                </a:srgbClr>
              </a:clrTo>
            </a:clrChange>
          </a:blip>
          <a:stretch>
            <a:fillRect/>
          </a:stretch>
        </p:blipFill>
        <p:spPr>
          <a:xfrm>
            <a:off x="7620000" y="5638800"/>
            <a:ext cx="1411357" cy="1066800"/>
          </a:xfrm>
          <a:prstGeom prst="rect">
            <a:avLst/>
          </a:prstGeom>
        </p:spPr>
      </p:pic>
      <p:pic>
        <p:nvPicPr>
          <p:cNvPr id="50" name="Content Placeholder 3" descr="images (1).jpg"/>
          <p:cNvPicPr>
            <a:picLocks noChangeAspect="1"/>
          </p:cNvPicPr>
          <p:nvPr/>
        </p:nvPicPr>
        <p:blipFill>
          <a:blip r:embed="rId6">
            <a:clrChange>
              <a:clrFrom>
                <a:srgbClr val="FFFFFF"/>
              </a:clrFrom>
              <a:clrTo>
                <a:srgbClr val="FFFFFF">
                  <a:alpha val="0"/>
                </a:srgbClr>
              </a:clrTo>
            </a:clrChange>
          </a:blip>
          <a:stretch>
            <a:fillRect/>
          </a:stretch>
        </p:blipFill>
        <p:spPr>
          <a:xfrm>
            <a:off x="6934200" y="3124200"/>
            <a:ext cx="1142999" cy="1222008"/>
          </a:xfrm>
          <a:prstGeom prst="rect">
            <a:avLst/>
          </a:prstGeom>
        </p:spPr>
      </p:pic>
      <p:sp>
        <p:nvSpPr>
          <p:cNvPr id="51" name="Rectangular Callout 50"/>
          <p:cNvSpPr/>
          <p:nvPr/>
        </p:nvSpPr>
        <p:spPr>
          <a:xfrm>
            <a:off x="1905000" y="4495800"/>
            <a:ext cx="5257800" cy="1905000"/>
          </a:xfrm>
          <a:prstGeom prst="wedgeRectCallout">
            <a:avLst>
              <a:gd name="adj1" fmla="val 46282"/>
              <a:gd name="adj2" fmla="val -73232"/>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000" b="1" i="1" dirty="0" smtClean="0">
                <a:solidFill>
                  <a:schemeClr val="tx1"/>
                </a:solidFill>
              </a:rPr>
              <a:t>Недостатак стратегије развоја образовања</a:t>
            </a:r>
            <a:r>
              <a:rPr lang="x-none" sz="2000" i="1" dirty="0" smtClean="0">
                <a:solidFill>
                  <a:schemeClr val="tx1"/>
                </a:solidFill>
              </a:rPr>
              <a:t>... мислим да он у себи сумира све тешкоће... У основи, ми никада нисмо имали образовну политику </a:t>
            </a:r>
            <a:r>
              <a:rPr lang="x-none" sz="2000" b="1" i="1" dirty="0" smtClean="0">
                <a:solidFill>
                  <a:schemeClr val="tx1"/>
                </a:solidFill>
              </a:rPr>
              <a:t>која увезује све циљеве и начине достизања тих циљева</a:t>
            </a:r>
            <a:r>
              <a:rPr lang="x-none" sz="2000" i="1" dirty="0" smtClean="0">
                <a:solidFill>
                  <a:schemeClr val="tx1"/>
                </a:solidFill>
              </a:rPr>
              <a:t>.</a:t>
            </a:r>
            <a:endParaRPr lang="en-US" sz="2000" i="1" dirty="0">
              <a:solidFill>
                <a:schemeClr val="tx1"/>
              </a:solidFill>
            </a:endParaRPr>
          </a:p>
        </p:txBody>
      </p:sp>
      <p:pic>
        <p:nvPicPr>
          <p:cNvPr id="61" name="Picture 60" descr="nastavnik.jpg"/>
          <p:cNvPicPr>
            <a:picLocks noChangeAspect="1"/>
          </p:cNvPicPr>
          <p:nvPr/>
        </p:nvPicPr>
        <p:blipFill>
          <a:blip r:embed="rId7"/>
          <a:stretch>
            <a:fillRect/>
          </a:stretch>
        </p:blipFill>
        <p:spPr>
          <a:xfrm>
            <a:off x="3581400" y="4800600"/>
            <a:ext cx="1295400" cy="1336431"/>
          </a:xfrm>
          <a:prstGeom prst="rect">
            <a:avLst/>
          </a:prstGeom>
        </p:spPr>
      </p:pic>
      <p:sp>
        <p:nvSpPr>
          <p:cNvPr id="62" name="Rectangular Callout 61"/>
          <p:cNvSpPr/>
          <p:nvPr/>
        </p:nvSpPr>
        <p:spPr>
          <a:xfrm>
            <a:off x="381000" y="1600200"/>
            <a:ext cx="2971800" cy="2514600"/>
          </a:xfrm>
          <a:prstGeom prst="wedgeRectCallout">
            <a:avLst>
              <a:gd name="adj1" fmla="val 54260"/>
              <a:gd name="adj2" fmla="val 68332"/>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000" i="1" dirty="0" smtClean="0">
                <a:solidFill>
                  <a:schemeClr val="tx1"/>
                </a:solidFill>
              </a:rPr>
              <a:t>Тражили су од нас да будемо Супермени, па смо се питали шта у ствари траже... Тај процес треба да траје </a:t>
            </a:r>
            <a:r>
              <a:rPr lang="x-none" sz="2000" b="1" i="1" dirty="0" smtClean="0">
                <a:solidFill>
                  <a:schemeClr val="tx1"/>
                </a:solidFill>
              </a:rPr>
              <a:t>полако, а не да се одједном намеће све.</a:t>
            </a:r>
            <a:endParaRPr lang="en-US" sz="2000" i="1" dirty="0">
              <a:solidFill>
                <a:schemeClr val="tx1"/>
              </a:solidFill>
            </a:endParaRPr>
          </a:p>
        </p:txBody>
      </p:sp>
      <p:sp>
        <p:nvSpPr>
          <p:cNvPr id="63" name="Rectangular Callout 62"/>
          <p:cNvSpPr/>
          <p:nvPr/>
        </p:nvSpPr>
        <p:spPr>
          <a:xfrm>
            <a:off x="990600" y="1600200"/>
            <a:ext cx="4419600" cy="1752600"/>
          </a:xfrm>
          <a:prstGeom prst="wedgeRectCallout">
            <a:avLst>
              <a:gd name="adj1" fmla="val 50190"/>
              <a:gd name="adj2" fmla="val 82293"/>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000" b="1" i="1" dirty="0" smtClean="0">
                <a:solidFill>
                  <a:schemeClr val="tx1"/>
                </a:solidFill>
              </a:rPr>
              <a:t>Ми смо нека експериментална генерација</a:t>
            </a:r>
            <a:r>
              <a:rPr lang="x-none" sz="2000" i="1" dirty="0" smtClean="0">
                <a:solidFill>
                  <a:schemeClr val="tx1"/>
                </a:solidFill>
              </a:rPr>
              <a:t>... Експериментални мишеви... Оно што су над нама експериментисали ваљда ће моћи да закључе шта је ту било добро.</a:t>
            </a:r>
            <a:endParaRPr lang="en-US" sz="2000" i="1" dirty="0">
              <a:solidFill>
                <a:schemeClr val="tx1"/>
              </a:solidFill>
            </a:endParaRPr>
          </a:p>
        </p:txBody>
      </p:sp>
      <p:pic>
        <p:nvPicPr>
          <p:cNvPr id="64" name="Picture 63" descr="ucenik(1).jpg"/>
          <p:cNvPicPr>
            <a:picLocks noChangeAspect="1"/>
          </p:cNvPicPr>
          <p:nvPr/>
        </p:nvPicPr>
        <p:blipFill>
          <a:blip r:embed="rId8">
            <a:clrChange>
              <a:clrFrom>
                <a:srgbClr val="FFFFFF"/>
              </a:clrFrom>
              <a:clrTo>
                <a:srgbClr val="FFFFFF">
                  <a:alpha val="0"/>
                </a:srgbClr>
              </a:clrTo>
            </a:clrChange>
          </a:blip>
          <a:stretch>
            <a:fillRect/>
          </a:stretch>
        </p:blipFill>
        <p:spPr>
          <a:xfrm>
            <a:off x="4648200" y="3962400"/>
            <a:ext cx="1363955" cy="1623756"/>
          </a:xfrm>
          <a:prstGeom prst="rect">
            <a:avLst/>
          </a:prstGeom>
        </p:spPr>
      </p:pic>
      <p:sp>
        <p:nvSpPr>
          <p:cNvPr id="65" name="Rectangular Callout 64"/>
          <p:cNvSpPr/>
          <p:nvPr/>
        </p:nvSpPr>
        <p:spPr>
          <a:xfrm>
            <a:off x="685800" y="1524000"/>
            <a:ext cx="3124200" cy="1752600"/>
          </a:xfrm>
          <a:prstGeom prst="wedgeRectCallout">
            <a:avLst>
              <a:gd name="adj1" fmla="val -2838"/>
              <a:gd name="adj2" fmla="val 76030"/>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000" i="1" dirty="0" smtClean="0">
                <a:solidFill>
                  <a:schemeClr val="tx1"/>
                </a:solidFill>
              </a:rPr>
              <a:t>Моје дете је у првом разреду кренуло у те промене, </a:t>
            </a:r>
            <a:r>
              <a:rPr lang="x-none" sz="2000" b="1" i="1" dirty="0" smtClean="0">
                <a:solidFill>
                  <a:schemeClr val="tx1"/>
                </a:solidFill>
              </a:rPr>
              <a:t>никад се ништа није знало до последњег момента.</a:t>
            </a:r>
            <a:endParaRPr lang="en-US" sz="2000" i="1" dirty="0">
              <a:solidFill>
                <a:schemeClr val="tx1"/>
              </a:solidFill>
            </a:endParaRPr>
          </a:p>
        </p:txBody>
      </p:sp>
      <p:pic>
        <p:nvPicPr>
          <p:cNvPr id="66" name="Picture 65" descr="parents-day.jpg"/>
          <p:cNvPicPr>
            <a:picLocks noChangeAspect="1"/>
          </p:cNvPicPr>
          <p:nvPr/>
        </p:nvPicPr>
        <p:blipFill>
          <a:blip r:embed="rId9"/>
          <a:stretch>
            <a:fillRect/>
          </a:stretch>
        </p:blipFill>
        <p:spPr>
          <a:xfrm>
            <a:off x="1447800" y="3886200"/>
            <a:ext cx="1381125" cy="1381125"/>
          </a:xfrm>
          <a:prstGeom prst="rect">
            <a:avLst/>
          </a:prstGeom>
        </p:spPr>
      </p:pic>
      <p:pic>
        <p:nvPicPr>
          <p:cNvPr id="68" name="Picture 67" descr="parents-day.jpg"/>
          <p:cNvPicPr>
            <a:picLocks noChangeAspect="1"/>
          </p:cNvPicPr>
          <p:nvPr/>
        </p:nvPicPr>
        <p:blipFill>
          <a:blip r:embed="rId9"/>
          <a:stretch>
            <a:fillRect/>
          </a:stretch>
        </p:blipFill>
        <p:spPr>
          <a:xfrm>
            <a:off x="5715000" y="3962400"/>
            <a:ext cx="1371600" cy="1371600"/>
          </a:xfrm>
          <a:prstGeom prst="rect">
            <a:avLst/>
          </a:prstGeom>
        </p:spPr>
      </p:pic>
      <p:sp>
        <p:nvSpPr>
          <p:cNvPr id="69" name="Rectangular Callout 68"/>
          <p:cNvSpPr/>
          <p:nvPr/>
        </p:nvSpPr>
        <p:spPr>
          <a:xfrm>
            <a:off x="1905000" y="1676400"/>
            <a:ext cx="6553200" cy="1828800"/>
          </a:xfrm>
          <a:prstGeom prst="wedgeRectCallout">
            <a:avLst>
              <a:gd name="adj1" fmla="val 23393"/>
              <a:gd name="adj2" fmla="val 81136"/>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000" b="1" i="1" dirty="0" smtClean="0">
                <a:solidFill>
                  <a:schemeClr val="tx1"/>
                </a:solidFill>
              </a:rPr>
              <a:t>Како се мењају владе и министри,</a:t>
            </a:r>
            <a:r>
              <a:rPr lang="x-none" sz="2000" i="1" dirty="0" smtClean="0">
                <a:solidFill>
                  <a:schemeClr val="tx1"/>
                </a:solidFill>
              </a:rPr>
              <a:t>  сви мисле да су најпаметнији и уводе нешто ново, док деца, родитељи и читаво друштво трпи због тога. Стално се нешто покушава и </a:t>
            </a:r>
            <a:r>
              <a:rPr lang="x-none" sz="2000" b="1" i="1" dirty="0" smtClean="0">
                <a:solidFill>
                  <a:schemeClr val="tx1"/>
                </a:solidFill>
              </a:rPr>
              <a:t>стално се почиње и онда опет се све поништава </a:t>
            </a:r>
            <a:r>
              <a:rPr lang="x-none" sz="2000" i="1" dirty="0" smtClean="0">
                <a:solidFill>
                  <a:schemeClr val="tx1"/>
                </a:solidFill>
              </a:rPr>
              <a:t>и враћамо се на старо.</a:t>
            </a:r>
            <a:endParaRPr lang="en-US" sz="2000" i="1" dirty="0">
              <a:solidFill>
                <a:schemeClr val="tx1"/>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2000"/>
                                        <p:tgtEl>
                                          <p:spTgt spid="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2000"/>
                                        <p:tgtEl>
                                          <p:spTgt spid="5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2000"/>
                                        <p:tgtEl>
                                          <p:spTgt spid="50"/>
                                        </p:tgtEl>
                                      </p:cBhvr>
                                    </p:animEffect>
                                    <p:set>
                                      <p:cBhvr>
                                        <p:cTn id="15" dur="1" fill="hold">
                                          <p:stCondLst>
                                            <p:cond delay="1999"/>
                                          </p:stCondLst>
                                        </p:cTn>
                                        <p:tgtEl>
                                          <p:spTgt spid="50"/>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2000"/>
                                        <p:tgtEl>
                                          <p:spTgt spid="51"/>
                                        </p:tgtEl>
                                      </p:cBhvr>
                                    </p:animEffect>
                                    <p:set>
                                      <p:cBhvr>
                                        <p:cTn id="18" dur="1" fill="hold">
                                          <p:stCondLst>
                                            <p:cond delay="1999"/>
                                          </p:stCondLst>
                                        </p:cTn>
                                        <p:tgtEl>
                                          <p:spTgt spid="5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2000"/>
                                        <p:tgtEl>
                                          <p:spTgt spid="6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2"/>
                                        </p:tgtEl>
                                        <p:attrNameLst>
                                          <p:attrName>style.visibility</p:attrName>
                                        </p:attrNameLst>
                                      </p:cBhvr>
                                      <p:to>
                                        <p:strVal val="visible"/>
                                      </p:to>
                                    </p:set>
                                    <p:animEffect transition="in" filter="fade">
                                      <p:cBhvr>
                                        <p:cTn id="26" dur="2000"/>
                                        <p:tgtEl>
                                          <p:spTgt spid="6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2000"/>
                                        <p:tgtEl>
                                          <p:spTgt spid="61"/>
                                        </p:tgtEl>
                                      </p:cBhvr>
                                    </p:animEffect>
                                    <p:set>
                                      <p:cBhvr>
                                        <p:cTn id="31" dur="1" fill="hold">
                                          <p:stCondLst>
                                            <p:cond delay="1999"/>
                                          </p:stCondLst>
                                        </p:cTn>
                                        <p:tgtEl>
                                          <p:spTgt spid="61"/>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2000"/>
                                        <p:tgtEl>
                                          <p:spTgt spid="62"/>
                                        </p:tgtEl>
                                      </p:cBhvr>
                                    </p:animEffect>
                                    <p:set>
                                      <p:cBhvr>
                                        <p:cTn id="34" dur="1" fill="hold">
                                          <p:stCondLst>
                                            <p:cond delay="1999"/>
                                          </p:stCondLst>
                                        </p:cTn>
                                        <p:tgtEl>
                                          <p:spTgt spid="6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fade">
                                      <p:cBhvr>
                                        <p:cTn id="39" dur="2000"/>
                                        <p:tgtEl>
                                          <p:spTgt spid="63"/>
                                        </p:tgtEl>
                                      </p:cBhvr>
                                    </p:animEffect>
                                  </p:childTnLst>
                                </p:cTn>
                              </p:par>
                              <p:par>
                                <p:cTn id="40" presetID="10" presetClass="entr" presetSubtype="0"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2000"/>
                                        <p:tgtEl>
                                          <p:spTgt spid="6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2000"/>
                                        <p:tgtEl>
                                          <p:spTgt spid="63"/>
                                        </p:tgtEl>
                                      </p:cBhvr>
                                    </p:animEffect>
                                    <p:set>
                                      <p:cBhvr>
                                        <p:cTn id="47" dur="1" fill="hold">
                                          <p:stCondLst>
                                            <p:cond delay="1999"/>
                                          </p:stCondLst>
                                        </p:cTn>
                                        <p:tgtEl>
                                          <p:spTgt spid="63"/>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2000"/>
                                        <p:tgtEl>
                                          <p:spTgt spid="64"/>
                                        </p:tgtEl>
                                      </p:cBhvr>
                                    </p:animEffect>
                                    <p:set>
                                      <p:cBhvr>
                                        <p:cTn id="50" dur="1" fill="hold">
                                          <p:stCondLst>
                                            <p:cond delay="1999"/>
                                          </p:stCondLst>
                                        </p:cTn>
                                        <p:tgtEl>
                                          <p:spTgt spid="6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fade">
                                      <p:cBhvr>
                                        <p:cTn id="55" dur="2000"/>
                                        <p:tgtEl>
                                          <p:spTgt spid="65"/>
                                        </p:tgtEl>
                                      </p:cBhvr>
                                    </p:animEffect>
                                  </p:childTnLst>
                                </p:cTn>
                              </p:par>
                              <p:par>
                                <p:cTn id="56" presetID="10" presetClass="entr" presetSubtype="0" fill="hold" nodeType="withEffect">
                                  <p:stCondLst>
                                    <p:cond delay="0"/>
                                  </p:stCondLst>
                                  <p:childTnLst>
                                    <p:set>
                                      <p:cBhvr>
                                        <p:cTn id="57" dur="1" fill="hold">
                                          <p:stCondLst>
                                            <p:cond delay="0"/>
                                          </p:stCondLst>
                                        </p:cTn>
                                        <p:tgtEl>
                                          <p:spTgt spid="66"/>
                                        </p:tgtEl>
                                        <p:attrNameLst>
                                          <p:attrName>style.visibility</p:attrName>
                                        </p:attrNameLst>
                                      </p:cBhvr>
                                      <p:to>
                                        <p:strVal val="visible"/>
                                      </p:to>
                                    </p:set>
                                    <p:animEffect transition="in" filter="fade">
                                      <p:cBhvr>
                                        <p:cTn id="58" dur="2000"/>
                                        <p:tgtEl>
                                          <p:spTgt spid="6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1" nodeType="clickEffect">
                                  <p:stCondLst>
                                    <p:cond delay="0"/>
                                  </p:stCondLst>
                                  <p:childTnLst>
                                    <p:animEffect transition="out" filter="fade">
                                      <p:cBhvr>
                                        <p:cTn id="62" dur="2000"/>
                                        <p:tgtEl>
                                          <p:spTgt spid="65"/>
                                        </p:tgtEl>
                                      </p:cBhvr>
                                    </p:animEffect>
                                    <p:set>
                                      <p:cBhvr>
                                        <p:cTn id="63" dur="1" fill="hold">
                                          <p:stCondLst>
                                            <p:cond delay="1999"/>
                                          </p:stCondLst>
                                        </p:cTn>
                                        <p:tgtEl>
                                          <p:spTgt spid="65"/>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2000"/>
                                        <p:tgtEl>
                                          <p:spTgt spid="66"/>
                                        </p:tgtEl>
                                      </p:cBhvr>
                                    </p:animEffect>
                                    <p:set>
                                      <p:cBhvr>
                                        <p:cTn id="66" dur="1" fill="hold">
                                          <p:stCondLst>
                                            <p:cond delay="1999"/>
                                          </p:stCondLst>
                                        </p:cTn>
                                        <p:tgtEl>
                                          <p:spTgt spid="66"/>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2000"/>
                                        <p:tgtEl>
                                          <p:spTgt spid="68"/>
                                        </p:tgtEl>
                                      </p:cBhvr>
                                    </p:animEffect>
                                  </p:childTnLst>
                                </p:cTn>
                              </p:par>
                              <p:par>
                                <p:cTn id="72" presetID="10" presetClass="entr" presetSubtype="0" fill="hold" nodeType="withEffect">
                                  <p:stCondLst>
                                    <p:cond delay="0"/>
                                  </p:stCondLst>
                                  <p:childTnLst>
                                    <p:set>
                                      <p:cBhvr>
                                        <p:cTn id="73" dur="1" fill="hold">
                                          <p:stCondLst>
                                            <p:cond delay="0"/>
                                          </p:stCondLst>
                                        </p:cTn>
                                        <p:tgtEl>
                                          <p:spTgt spid="69"/>
                                        </p:tgtEl>
                                        <p:attrNameLst>
                                          <p:attrName>style.visibility</p:attrName>
                                        </p:attrNameLst>
                                      </p:cBhvr>
                                      <p:to>
                                        <p:strVal val="visible"/>
                                      </p:to>
                                    </p:set>
                                    <p:animEffect transition="in" filter="fade">
                                      <p:cBhvr>
                                        <p:cTn id="74" dur="2000"/>
                                        <p:tgtEl>
                                          <p:spTgt spid="69"/>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2000"/>
                                        <p:tgtEl>
                                          <p:spTgt spid="68"/>
                                        </p:tgtEl>
                                      </p:cBhvr>
                                    </p:animEffect>
                                    <p:set>
                                      <p:cBhvr>
                                        <p:cTn id="79" dur="1" fill="hold">
                                          <p:stCondLst>
                                            <p:cond delay="1999"/>
                                          </p:stCondLst>
                                        </p:cTn>
                                        <p:tgtEl>
                                          <p:spTgt spid="68"/>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2000"/>
                                        <p:tgtEl>
                                          <p:spTgt spid="69"/>
                                        </p:tgtEl>
                                      </p:cBhvr>
                                    </p:animEffect>
                                    <p:set>
                                      <p:cBhvr>
                                        <p:cTn id="82" dur="1" fill="hold">
                                          <p:stCondLst>
                                            <p:cond delay="1999"/>
                                          </p:stCondLst>
                                        </p:cTn>
                                        <p:tgtEl>
                                          <p:spTgt spid="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1" grpId="1" animBg="1"/>
      <p:bldP spid="62" grpId="0" animBg="1"/>
      <p:bldP spid="62" grpId="1" animBg="1"/>
      <p:bldP spid="63" grpId="0" animBg="1"/>
      <p:bldP spid="63" grpId="1" animBg="1"/>
      <p:bldP spid="65" grpId="0" animBg="1"/>
      <p:bldP spid="65" grpId="1" animBg="1"/>
      <p:bldP spid="69"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x-none" b="1" dirty="0" smtClean="0">
                <a:solidFill>
                  <a:schemeClr val="accent6">
                    <a:lumMod val="75000"/>
                  </a:schemeClr>
                </a:solidFill>
              </a:rPr>
              <a:t>Балансирање између хаоса и реда: лакше рећи, него урадити!</a:t>
            </a:r>
            <a:endParaRPr lang="en-US" b="1" dirty="0">
              <a:solidFill>
                <a:schemeClr val="accent6">
                  <a:lumMod val="75000"/>
                </a:schemeClr>
              </a:solidFill>
            </a:endParaRPr>
          </a:p>
        </p:txBody>
      </p:sp>
      <p:pic>
        <p:nvPicPr>
          <p:cNvPr id="4" name="Picture 3" descr="images (3).jpg"/>
          <p:cNvPicPr>
            <a:picLocks noChangeAspect="1"/>
          </p:cNvPicPr>
          <p:nvPr/>
        </p:nvPicPr>
        <p:blipFill>
          <a:blip r:embed="rId3"/>
          <a:stretch>
            <a:fillRect/>
          </a:stretch>
        </p:blipFill>
        <p:spPr>
          <a:xfrm>
            <a:off x="609600" y="1600200"/>
            <a:ext cx="8001000" cy="5029200"/>
          </a:xfrm>
          <a:prstGeom prst="rect">
            <a:avLst/>
          </a:prstGeom>
        </p:spPr>
      </p:pic>
      <p:sp>
        <p:nvSpPr>
          <p:cNvPr id="6" name="Content Placeholder 2"/>
          <p:cNvSpPr>
            <a:spLocks noGrp="1"/>
          </p:cNvSpPr>
          <p:nvPr>
            <p:ph idx="1"/>
          </p:nvPr>
        </p:nvSpPr>
        <p:spPr>
          <a:xfrm>
            <a:off x="609600" y="1600200"/>
            <a:ext cx="8077200" cy="4525963"/>
          </a:xfrm>
        </p:spPr>
        <p:txBody>
          <a:bodyPr/>
          <a:lstStyle/>
          <a:p>
            <a:r>
              <a:rPr lang="x-none" b="1" dirty="0" smtClean="0">
                <a:solidFill>
                  <a:schemeClr val="bg1"/>
                </a:solidFill>
              </a:rPr>
              <a:t>Образовне промене се увек дешавају на “ивици хаоса” (Fullan, 2001; 2003);</a:t>
            </a:r>
          </a:p>
          <a:p>
            <a:r>
              <a:rPr lang="x-none" b="1" dirty="0" smtClean="0">
                <a:solidFill>
                  <a:schemeClr val="tx2"/>
                </a:solidFill>
              </a:rPr>
              <a:t>Деликатан баланс између структуре и отворености процеса.</a:t>
            </a:r>
            <a:endParaRPr lang="en-US" b="1" dirty="0">
              <a:solidFill>
                <a:schemeClr val="tx2"/>
              </a:solidFill>
            </a:endParaRP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8600" y="304800"/>
            <a:ext cx="8686800" cy="63246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10" name="Picture 4" descr="C:\Users\Jugo\AppData\Local\Microsoft\Windows\Temporary Internet Files\Content.IE5\34R845N6\MC900434776[1].png"/>
          <p:cNvPicPr>
            <a:picLocks noChangeAspect="1" noChangeArrowheads="1"/>
          </p:cNvPicPr>
          <p:nvPr/>
        </p:nvPicPr>
        <p:blipFill>
          <a:blip r:embed="rId3"/>
          <a:srcRect/>
          <a:stretch>
            <a:fillRect/>
          </a:stretch>
        </p:blipFill>
        <p:spPr bwMode="auto">
          <a:xfrm rot="18854470">
            <a:off x="222616" y="146416"/>
            <a:ext cx="1075203" cy="1075203"/>
          </a:xfrm>
          <a:prstGeom prst="rect">
            <a:avLst/>
          </a:prstGeom>
          <a:noFill/>
        </p:spPr>
      </p:pic>
      <p:sp>
        <p:nvSpPr>
          <p:cNvPr id="11" name="TextBox 10"/>
          <p:cNvSpPr txBox="1"/>
          <p:nvPr/>
        </p:nvSpPr>
        <p:spPr>
          <a:xfrm>
            <a:off x="3505200" y="1524000"/>
            <a:ext cx="1371600" cy="830997"/>
          </a:xfrm>
          <a:prstGeom prst="rect">
            <a:avLst/>
          </a:prstGeom>
          <a:noFill/>
        </p:spPr>
        <p:txBody>
          <a:bodyPr wrap="square" rtlCol="0">
            <a:spAutoFit/>
          </a:bodyPr>
          <a:lstStyle/>
          <a:p>
            <a:pPr algn="ctr"/>
            <a:r>
              <a:rPr lang="x-none" sz="1600" b="1" dirty="0" smtClean="0"/>
              <a:t>Промењена форма, али не и суштина</a:t>
            </a:r>
            <a:endParaRPr lang="en-US" sz="1600" b="1" dirty="0"/>
          </a:p>
        </p:txBody>
      </p:sp>
      <p:sp>
        <p:nvSpPr>
          <p:cNvPr id="12" name="TextBox 11"/>
          <p:cNvSpPr txBox="1"/>
          <p:nvPr/>
        </p:nvSpPr>
        <p:spPr>
          <a:xfrm>
            <a:off x="5715000" y="1981200"/>
            <a:ext cx="1676400" cy="584775"/>
          </a:xfrm>
          <a:prstGeom prst="rect">
            <a:avLst/>
          </a:prstGeom>
          <a:noFill/>
        </p:spPr>
        <p:txBody>
          <a:bodyPr wrap="square" rtlCol="0">
            <a:spAutoFit/>
          </a:bodyPr>
          <a:lstStyle/>
          <a:p>
            <a:pPr algn="ctr"/>
            <a:r>
              <a:rPr lang="x-none" sz="1600" b="1" dirty="0" smtClean="0"/>
              <a:t>Школа не прати потребе ученика</a:t>
            </a:r>
            <a:endParaRPr lang="en-US" sz="1600" b="1" dirty="0"/>
          </a:p>
        </p:txBody>
      </p:sp>
      <p:sp>
        <p:nvSpPr>
          <p:cNvPr id="13" name="TextBox 12"/>
          <p:cNvSpPr txBox="1"/>
          <p:nvPr/>
        </p:nvSpPr>
        <p:spPr>
          <a:xfrm>
            <a:off x="6019800" y="3048000"/>
            <a:ext cx="2590800" cy="584775"/>
          </a:xfrm>
          <a:prstGeom prst="rect">
            <a:avLst/>
          </a:prstGeom>
          <a:noFill/>
        </p:spPr>
        <p:txBody>
          <a:bodyPr wrap="square" rtlCol="0">
            <a:spAutoFit/>
          </a:bodyPr>
          <a:lstStyle/>
          <a:p>
            <a:pPr algn="ctr"/>
            <a:r>
              <a:rPr lang="x-none" sz="1600" b="1" dirty="0" smtClean="0"/>
              <a:t>Наставници нису довољно оснажени</a:t>
            </a:r>
            <a:endParaRPr lang="en-US" sz="1600" b="1" dirty="0"/>
          </a:p>
        </p:txBody>
      </p:sp>
      <p:sp>
        <p:nvSpPr>
          <p:cNvPr id="15" name="TextBox 14"/>
          <p:cNvSpPr txBox="1"/>
          <p:nvPr/>
        </p:nvSpPr>
        <p:spPr>
          <a:xfrm>
            <a:off x="5257800" y="4876800"/>
            <a:ext cx="1828800" cy="830997"/>
          </a:xfrm>
          <a:prstGeom prst="rect">
            <a:avLst/>
          </a:prstGeom>
          <a:noFill/>
        </p:spPr>
        <p:txBody>
          <a:bodyPr wrap="square" rtlCol="0">
            <a:spAutoFit/>
          </a:bodyPr>
          <a:lstStyle/>
          <a:p>
            <a:pPr algn="ctr"/>
            <a:r>
              <a:rPr lang="x-none" sz="1600" b="1" dirty="0" smtClean="0"/>
              <a:t>Запостављање развоја личности ученика</a:t>
            </a:r>
            <a:endParaRPr lang="en-US" sz="1600" b="1" dirty="0"/>
          </a:p>
        </p:txBody>
      </p:sp>
      <p:sp>
        <p:nvSpPr>
          <p:cNvPr id="16" name="TextBox 15"/>
          <p:cNvSpPr txBox="1"/>
          <p:nvPr/>
        </p:nvSpPr>
        <p:spPr>
          <a:xfrm>
            <a:off x="2438400" y="4953000"/>
            <a:ext cx="2362200" cy="584775"/>
          </a:xfrm>
          <a:prstGeom prst="rect">
            <a:avLst/>
          </a:prstGeom>
          <a:noFill/>
        </p:spPr>
        <p:txBody>
          <a:bodyPr wrap="square" rtlCol="0">
            <a:spAutoFit/>
          </a:bodyPr>
          <a:lstStyle/>
          <a:p>
            <a:pPr algn="ctr"/>
            <a:r>
              <a:rPr lang="x-none" sz="1600" b="1" dirty="0" smtClean="0"/>
              <a:t>Опремљеност школа и даље незадовољавајућа</a:t>
            </a:r>
            <a:endParaRPr lang="en-US" sz="1600" b="1" dirty="0"/>
          </a:p>
        </p:txBody>
      </p:sp>
      <p:sp>
        <p:nvSpPr>
          <p:cNvPr id="17" name="TextBox 16"/>
          <p:cNvSpPr txBox="1"/>
          <p:nvPr/>
        </p:nvSpPr>
        <p:spPr>
          <a:xfrm>
            <a:off x="1676400" y="2133600"/>
            <a:ext cx="1371600" cy="584775"/>
          </a:xfrm>
          <a:prstGeom prst="rect">
            <a:avLst/>
          </a:prstGeom>
          <a:noFill/>
        </p:spPr>
        <p:txBody>
          <a:bodyPr wrap="square" rtlCol="0">
            <a:spAutoFit/>
          </a:bodyPr>
          <a:lstStyle/>
          <a:p>
            <a:pPr algn="ctr"/>
            <a:r>
              <a:rPr lang="x-none" sz="1600" b="1" dirty="0" smtClean="0"/>
              <a:t>Изневерена очекивања</a:t>
            </a:r>
            <a:endParaRPr lang="en-US" sz="1600" b="1" dirty="0"/>
          </a:p>
        </p:txBody>
      </p:sp>
      <p:sp>
        <p:nvSpPr>
          <p:cNvPr id="19" name="Title 1"/>
          <p:cNvSpPr>
            <a:spLocks noGrp="1"/>
          </p:cNvSpPr>
          <p:nvPr>
            <p:ph type="title"/>
          </p:nvPr>
        </p:nvSpPr>
        <p:spPr>
          <a:xfrm>
            <a:off x="685800" y="381000"/>
            <a:ext cx="8229600" cy="1143000"/>
          </a:xfrm>
        </p:spPr>
        <p:txBody>
          <a:bodyPr>
            <a:noAutofit/>
          </a:bodyPr>
          <a:lstStyle/>
          <a:p>
            <a:r>
              <a:rPr lang="x-none" sz="3600" b="1" dirty="0" smtClean="0">
                <a:solidFill>
                  <a:schemeClr val="accent6">
                    <a:lumMod val="75000"/>
                  </a:schemeClr>
                </a:solidFill>
              </a:rPr>
              <a:t>ЈАЗ ИЗМЕЂУ ОЧЕКИВАЊА И ИСХОДА</a:t>
            </a:r>
            <a:endParaRPr lang="en-US" sz="3600" b="1" dirty="0">
              <a:solidFill>
                <a:schemeClr val="accent6">
                  <a:lumMod val="75000"/>
                </a:schemeClr>
              </a:solidFill>
            </a:endParaRPr>
          </a:p>
        </p:txBody>
      </p:sp>
      <p:sp>
        <p:nvSpPr>
          <p:cNvPr id="20" name="TextBox 19"/>
          <p:cNvSpPr txBox="1"/>
          <p:nvPr/>
        </p:nvSpPr>
        <p:spPr>
          <a:xfrm>
            <a:off x="6096000" y="4038600"/>
            <a:ext cx="2590800" cy="584775"/>
          </a:xfrm>
          <a:prstGeom prst="rect">
            <a:avLst/>
          </a:prstGeom>
          <a:noFill/>
        </p:spPr>
        <p:txBody>
          <a:bodyPr wrap="square" rtlCol="0">
            <a:spAutoFit/>
          </a:bodyPr>
          <a:lstStyle/>
          <a:p>
            <a:pPr algn="ctr"/>
            <a:r>
              <a:rPr lang="x-none" sz="1600" b="1" dirty="0" smtClean="0"/>
              <a:t>Проблематичност инклузије</a:t>
            </a:r>
            <a:endParaRPr lang="en-US" sz="1600" b="1" dirty="0"/>
          </a:p>
        </p:txBody>
      </p:sp>
      <p:cxnSp>
        <p:nvCxnSpPr>
          <p:cNvPr id="22" name="Straight Arrow Connector 21"/>
          <p:cNvCxnSpPr/>
          <p:nvPr/>
        </p:nvCxnSpPr>
        <p:spPr>
          <a:xfrm rot="16200000" flipV="1">
            <a:off x="4343400" y="2514600"/>
            <a:ext cx="4572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H="1" flipV="1">
            <a:off x="5410200" y="2514600"/>
            <a:ext cx="3810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13" idx="1"/>
          </p:cNvCxnSpPr>
          <p:nvPr/>
        </p:nvCxnSpPr>
        <p:spPr>
          <a:xfrm flipV="1">
            <a:off x="5562600" y="3340388"/>
            <a:ext cx="457200" cy="2410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562600" y="3962400"/>
            <a:ext cx="685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3695700" y="4686300"/>
            <a:ext cx="4572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10800000">
            <a:off x="2667000" y="3581400"/>
            <a:ext cx="7620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10800000">
            <a:off x="3200400" y="2667000"/>
            <a:ext cx="5334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6" name="Picture 35" descr="logo Instituta.bmp"/>
          <p:cNvPicPr>
            <a:picLocks noChangeAspect="1"/>
          </p:cNvPicPr>
          <p:nvPr/>
        </p:nvPicPr>
        <p:blipFill>
          <a:blip r:embed="rId4">
            <a:clrChange>
              <a:clrFrom>
                <a:srgbClr val="FFFFFF"/>
              </a:clrFrom>
              <a:clrTo>
                <a:srgbClr val="FFFFFF">
                  <a:alpha val="0"/>
                </a:srgbClr>
              </a:clrTo>
            </a:clrChange>
          </a:blip>
          <a:stretch>
            <a:fillRect/>
          </a:stretch>
        </p:blipFill>
        <p:spPr>
          <a:xfrm>
            <a:off x="7620000" y="5638800"/>
            <a:ext cx="1411357" cy="1066800"/>
          </a:xfrm>
          <a:prstGeom prst="rect">
            <a:avLst/>
          </a:prstGeom>
        </p:spPr>
      </p:pic>
      <p:pic>
        <p:nvPicPr>
          <p:cNvPr id="21" name="Picture 20" descr="12279736671595646944massimo_Kaktus.svg.med.png"/>
          <p:cNvPicPr>
            <a:picLocks noChangeAspect="1"/>
          </p:cNvPicPr>
          <p:nvPr/>
        </p:nvPicPr>
        <p:blipFill>
          <a:blip r:embed="rId5"/>
          <a:stretch>
            <a:fillRect/>
          </a:stretch>
        </p:blipFill>
        <p:spPr>
          <a:xfrm>
            <a:off x="3886200" y="2856679"/>
            <a:ext cx="1592463" cy="1791521"/>
          </a:xfrm>
          <a:prstGeom prst="rect">
            <a:avLst/>
          </a:prstGeom>
        </p:spPr>
      </p:pic>
      <p:sp>
        <p:nvSpPr>
          <p:cNvPr id="24" name="TextBox 23"/>
          <p:cNvSpPr txBox="1"/>
          <p:nvPr/>
        </p:nvSpPr>
        <p:spPr>
          <a:xfrm>
            <a:off x="1066800" y="4038600"/>
            <a:ext cx="2362200" cy="338554"/>
          </a:xfrm>
          <a:prstGeom prst="rect">
            <a:avLst/>
          </a:prstGeom>
          <a:noFill/>
        </p:spPr>
        <p:txBody>
          <a:bodyPr wrap="square" rtlCol="0">
            <a:spAutoFit/>
          </a:bodyPr>
          <a:lstStyle/>
          <a:p>
            <a:pPr algn="ctr"/>
            <a:r>
              <a:rPr lang="x-none" sz="1600" b="1" dirty="0" smtClean="0"/>
              <a:t>Позитивни помаци</a:t>
            </a:r>
            <a:endParaRPr lang="en-US" sz="1600" b="1" dirty="0"/>
          </a:p>
        </p:txBody>
      </p:sp>
      <p:sp>
        <p:nvSpPr>
          <p:cNvPr id="26" name="TextBox 25"/>
          <p:cNvSpPr txBox="1"/>
          <p:nvPr/>
        </p:nvSpPr>
        <p:spPr>
          <a:xfrm>
            <a:off x="457200" y="3276600"/>
            <a:ext cx="2362200" cy="338554"/>
          </a:xfrm>
          <a:prstGeom prst="rect">
            <a:avLst/>
          </a:prstGeom>
          <a:noFill/>
        </p:spPr>
        <p:txBody>
          <a:bodyPr wrap="square" rtlCol="0">
            <a:spAutoFit/>
          </a:bodyPr>
          <a:lstStyle/>
          <a:p>
            <a:pPr algn="ctr"/>
            <a:r>
              <a:rPr lang="x-none" sz="1600" b="1" dirty="0" smtClean="0"/>
              <a:t>Умор од промена</a:t>
            </a:r>
            <a:endParaRPr lang="en-US" sz="1600" b="1" dirty="0"/>
          </a:p>
        </p:txBody>
      </p:sp>
      <p:cxnSp>
        <p:nvCxnSpPr>
          <p:cNvPr id="38" name="Straight Arrow Connector 37"/>
          <p:cNvCxnSpPr/>
          <p:nvPr/>
        </p:nvCxnSpPr>
        <p:spPr>
          <a:xfrm>
            <a:off x="5334000" y="4495800"/>
            <a:ext cx="3810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endCxn id="24" idx="3"/>
          </p:cNvCxnSpPr>
          <p:nvPr/>
        </p:nvCxnSpPr>
        <p:spPr>
          <a:xfrm rot="10800000" flipV="1">
            <a:off x="3429000" y="4038599"/>
            <a:ext cx="533400" cy="1692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2" name="Picture 41" descr="nastavnik.jpg"/>
          <p:cNvPicPr>
            <a:picLocks noChangeAspect="1"/>
          </p:cNvPicPr>
          <p:nvPr/>
        </p:nvPicPr>
        <p:blipFill>
          <a:blip r:embed="rId6"/>
          <a:stretch>
            <a:fillRect/>
          </a:stretch>
        </p:blipFill>
        <p:spPr>
          <a:xfrm>
            <a:off x="5715000" y="4953000"/>
            <a:ext cx="1183799" cy="1531327"/>
          </a:xfrm>
          <a:prstGeom prst="rect">
            <a:avLst/>
          </a:prstGeom>
        </p:spPr>
      </p:pic>
      <p:sp>
        <p:nvSpPr>
          <p:cNvPr id="43" name="Rectangular Callout 42"/>
          <p:cNvSpPr/>
          <p:nvPr/>
        </p:nvSpPr>
        <p:spPr>
          <a:xfrm>
            <a:off x="5867400" y="1447800"/>
            <a:ext cx="2971800" cy="2971800"/>
          </a:xfrm>
          <a:prstGeom prst="wedgeRectCallout">
            <a:avLst>
              <a:gd name="adj1" fmla="val -41455"/>
              <a:gd name="adj2" fmla="val 73843"/>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000" b="1" i="1" dirty="0" smtClean="0">
                <a:solidFill>
                  <a:schemeClr val="tx1"/>
                </a:solidFill>
              </a:rPr>
              <a:t>Сећам се тих бајковитих прича у оно време</a:t>
            </a:r>
            <a:r>
              <a:rPr lang="x-none" sz="2000" i="1" dirty="0" smtClean="0">
                <a:solidFill>
                  <a:schemeClr val="tx1"/>
                </a:solidFill>
              </a:rPr>
              <a:t>, а ево сад је тачно осам година од тада, читава једна генерација је завршила основну школу... ја </a:t>
            </a:r>
            <a:r>
              <a:rPr lang="x-none" sz="2000" b="1" i="1" dirty="0" smtClean="0">
                <a:solidFill>
                  <a:schemeClr val="tx1"/>
                </a:solidFill>
              </a:rPr>
              <a:t>не видим да је заживело више од 10% промена.</a:t>
            </a:r>
            <a:endParaRPr lang="en-US" sz="2000" i="1" dirty="0">
              <a:solidFill>
                <a:schemeClr val="tx1"/>
              </a:solidFill>
            </a:endParaRPr>
          </a:p>
        </p:txBody>
      </p:sp>
      <p:sp>
        <p:nvSpPr>
          <p:cNvPr id="44" name="Rectangular Callout 43"/>
          <p:cNvSpPr/>
          <p:nvPr/>
        </p:nvSpPr>
        <p:spPr>
          <a:xfrm>
            <a:off x="2209800" y="4724400"/>
            <a:ext cx="4495800" cy="1600200"/>
          </a:xfrm>
          <a:prstGeom prst="wedgeRectCallout">
            <a:avLst>
              <a:gd name="adj1" fmla="val 36029"/>
              <a:gd name="adj2" fmla="val -90826"/>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000" b="1" i="1" dirty="0" smtClean="0">
                <a:solidFill>
                  <a:schemeClr val="tx1"/>
                </a:solidFill>
              </a:rPr>
              <a:t>Промена опет никад није мењала суштину образовног процеса</a:t>
            </a:r>
            <a:r>
              <a:rPr lang="x-none" sz="2000" i="1" dirty="0" smtClean="0">
                <a:solidFill>
                  <a:schemeClr val="tx1"/>
                </a:solidFill>
              </a:rPr>
              <a:t> у школама, него је она увек остајала та</a:t>
            </a:r>
            <a:r>
              <a:rPr lang="sr-Cyrl-CS" sz="2000" i="1" dirty="0" smtClean="0">
                <a:solidFill>
                  <a:schemeClr val="tx1"/>
                </a:solidFill>
              </a:rPr>
              <a:t>м</a:t>
            </a:r>
            <a:r>
              <a:rPr lang="x-none" sz="2000" i="1" dirty="0" smtClean="0">
                <a:solidFill>
                  <a:schemeClr val="tx1"/>
                </a:solidFill>
              </a:rPr>
              <a:t>о негде између тог полиси нивоа и образовне праксе.</a:t>
            </a:r>
            <a:endParaRPr lang="en-US" sz="2000" i="1" dirty="0">
              <a:solidFill>
                <a:schemeClr val="tx1"/>
              </a:solidFill>
            </a:endParaRPr>
          </a:p>
        </p:txBody>
      </p:sp>
      <p:pic>
        <p:nvPicPr>
          <p:cNvPr id="45" name="Content Placeholder 3" descr="images (1).jpg"/>
          <p:cNvPicPr>
            <a:picLocks noChangeAspect="1"/>
          </p:cNvPicPr>
          <p:nvPr/>
        </p:nvPicPr>
        <p:blipFill>
          <a:blip r:embed="rId7">
            <a:clrChange>
              <a:clrFrom>
                <a:srgbClr val="FFFFFF"/>
              </a:clrFrom>
              <a:clrTo>
                <a:srgbClr val="FFFFFF">
                  <a:alpha val="0"/>
                </a:srgbClr>
              </a:clrTo>
            </a:clrChange>
          </a:blip>
          <a:stretch>
            <a:fillRect/>
          </a:stretch>
        </p:blipFill>
        <p:spPr>
          <a:xfrm>
            <a:off x="5867400" y="2895600"/>
            <a:ext cx="1142999" cy="1222008"/>
          </a:xfrm>
          <a:prstGeom prst="rect">
            <a:avLst/>
          </a:prstGeom>
        </p:spPr>
      </p:pic>
      <p:sp>
        <p:nvSpPr>
          <p:cNvPr id="46" name="Rectangular Callout 45"/>
          <p:cNvSpPr/>
          <p:nvPr/>
        </p:nvSpPr>
        <p:spPr>
          <a:xfrm>
            <a:off x="381000" y="1447800"/>
            <a:ext cx="7924800" cy="1371600"/>
          </a:xfrm>
          <a:prstGeom prst="wedgeRectCallout">
            <a:avLst>
              <a:gd name="adj1" fmla="val -34304"/>
              <a:gd name="adj2" fmla="val 80039"/>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000" i="1" dirty="0" smtClean="0">
                <a:solidFill>
                  <a:schemeClr val="tx1"/>
                </a:solidFill>
              </a:rPr>
              <a:t>То је страшно кад кажеш да си </a:t>
            </a:r>
            <a:r>
              <a:rPr lang="x-none" sz="2000" b="1" i="1" dirty="0" smtClean="0">
                <a:solidFill>
                  <a:schemeClr val="tx1"/>
                </a:solidFill>
              </a:rPr>
              <a:t>просветни радник</a:t>
            </a:r>
            <a:r>
              <a:rPr lang="x-none" sz="2000" i="1" dirty="0" smtClean="0">
                <a:solidFill>
                  <a:schemeClr val="tx1"/>
                </a:solidFill>
              </a:rPr>
              <a:t>... „Аха, </a:t>
            </a:r>
            <a:r>
              <a:rPr lang="x-none" sz="2000" b="1" i="1" dirty="0" smtClean="0">
                <a:solidFill>
                  <a:schemeClr val="tx1"/>
                </a:solidFill>
              </a:rPr>
              <a:t>то је онај што нигде није и што је бедно плаћен</a:t>
            </a:r>
            <a:r>
              <a:rPr lang="x-none" sz="2000" i="1" dirty="0" smtClean="0">
                <a:solidFill>
                  <a:schemeClr val="tx1"/>
                </a:solidFill>
              </a:rPr>
              <a:t>“. Требало би ми као у Канади после 4 год. да имамо год</a:t>
            </a:r>
            <a:r>
              <a:rPr lang="sr-Cyrl-CS" sz="2000" i="1" dirty="0" smtClean="0">
                <a:solidFill>
                  <a:schemeClr val="tx1"/>
                </a:solidFill>
              </a:rPr>
              <a:t>и</a:t>
            </a:r>
            <a:r>
              <a:rPr lang="x-none" sz="2000" i="1" dirty="0" smtClean="0">
                <a:solidFill>
                  <a:schemeClr val="tx1"/>
                </a:solidFill>
              </a:rPr>
              <a:t>ну дана као неку </a:t>
            </a:r>
            <a:r>
              <a:rPr lang="x-none" sz="2000" b="1" i="1" dirty="0" smtClean="0">
                <a:solidFill>
                  <a:schemeClr val="tx1"/>
                </a:solidFill>
              </a:rPr>
              <a:t>паузу </a:t>
            </a:r>
            <a:r>
              <a:rPr lang="x-none" sz="2000" i="1" dirty="0" smtClean="0">
                <a:solidFill>
                  <a:schemeClr val="tx1"/>
                </a:solidFill>
              </a:rPr>
              <a:t>... Ја сам већ у категорији неурачунљивих... Ми сви преко деценије.... Ми смо опасни</a:t>
            </a:r>
            <a:endParaRPr lang="en-US" sz="2000" i="1" dirty="0">
              <a:solidFill>
                <a:schemeClr val="tx1"/>
              </a:solidFill>
            </a:endParaRPr>
          </a:p>
        </p:txBody>
      </p:sp>
      <p:pic>
        <p:nvPicPr>
          <p:cNvPr id="47" name="Picture 46" descr="nastavnik.jpg"/>
          <p:cNvPicPr>
            <a:picLocks noChangeAspect="1"/>
          </p:cNvPicPr>
          <p:nvPr/>
        </p:nvPicPr>
        <p:blipFill>
          <a:blip r:embed="rId6"/>
          <a:stretch>
            <a:fillRect/>
          </a:stretch>
        </p:blipFill>
        <p:spPr>
          <a:xfrm>
            <a:off x="914400" y="3352800"/>
            <a:ext cx="1183799" cy="1531327"/>
          </a:xfrm>
          <a:prstGeom prst="rect">
            <a:avLst/>
          </a:prstGeom>
        </p:spPr>
      </p:pic>
      <p:pic>
        <p:nvPicPr>
          <p:cNvPr id="48" name="Picture 47" descr="nastavnik.jpg"/>
          <p:cNvPicPr>
            <a:picLocks noChangeAspect="1"/>
          </p:cNvPicPr>
          <p:nvPr/>
        </p:nvPicPr>
        <p:blipFill>
          <a:blip r:embed="rId6"/>
          <a:stretch>
            <a:fillRect/>
          </a:stretch>
        </p:blipFill>
        <p:spPr>
          <a:xfrm>
            <a:off x="914401" y="3200400"/>
            <a:ext cx="1099242" cy="1531327"/>
          </a:xfrm>
          <a:prstGeom prst="rect">
            <a:avLst/>
          </a:prstGeom>
        </p:spPr>
      </p:pic>
      <p:sp>
        <p:nvSpPr>
          <p:cNvPr id="49" name="Rectangular Callout 48"/>
          <p:cNvSpPr/>
          <p:nvPr/>
        </p:nvSpPr>
        <p:spPr>
          <a:xfrm>
            <a:off x="914400" y="4800600"/>
            <a:ext cx="7924800" cy="1447800"/>
          </a:xfrm>
          <a:prstGeom prst="wedgeRectCallout">
            <a:avLst>
              <a:gd name="adj1" fmla="val -34211"/>
              <a:gd name="adj2" fmla="val -71764"/>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000" b="1" i="1" dirty="0" smtClean="0">
                <a:solidFill>
                  <a:schemeClr val="tx1"/>
                </a:solidFill>
              </a:rPr>
              <a:t>Много је новца потрошено на бескорисне семинаре</a:t>
            </a:r>
            <a:r>
              <a:rPr lang="x-none" sz="2000" i="1" dirty="0" smtClean="0">
                <a:solidFill>
                  <a:schemeClr val="tx1"/>
                </a:solidFill>
              </a:rPr>
              <a:t> који су тобоже акредитовани. Семинар да, али </a:t>
            </a:r>
            <a:r>
              <a:rPr lang="x-none" sz="2000" b="1" i="1" dirty="0" smtClean="0">
                <a:solidFill>
                  <a:schemeClr val="tx1"/>
                </a:solidFill>
              </a:rPr>
              <a:t>који семинар</a:t>
            </a:r>
            <a:r>
              <a:rPr lang="x-none" sz="2000" i="1" dirty="0" smtClean="0">
                <a:solidFill>
                  <a:schemeClr val="tx1"/>
                </a:solidFill>
              </a:rPr>
              <a:t>... Ајмо и </a:t>
            </a:r>
            <a:r>
              <a:rPr lang="x-none" sz="2000" b="1" i="1" dirty="0" smtClean="0">
                <a:solidFill>
                  <a:schemeClr val="tx1"/>
                </a:solidFill>
              </a:rPr>
              <a:t>семинар са конкретним ситуацијама</a:t>
            </a:r>
            <a:r>
              <a:rPr lang="x-none" sz="2000" i="1" dirty="0" smtClean="0">
                <a:solidFill>
                  <a:schemeClr val="tx1"/>
                </a:solidFill>
              </a:rPr>
              <a:t>, са конкретним проблемима. Немојмо </a:t>
            </a:r>
            <a:r>
              <a:rPr lang="x-none" sz="2000" b="1" i="1" dirty="0" smtClean="0">
                <a:solidFill>
                  <a:schemeClr val="tx1"/>
                </a:solidFill>
              </a:rPr>
              <a:t>само теоретски</a:t>
            </a:r>
            <a:r>
              <a:rPr lang="x-none" sz="2000" i="1" dirty="0" smtClean="0">
                <a:solidFill>
                  <a:schemeClr val="tx1"/>
                </a:solidFill>
              </a:rPr>
              <a:t>. Учионица није теорија. Учионица је живот, дешавање.</a:t>
            </a:r>
            <a:endParaRPr lang="en-US" sz="2000" i="1" dirty="0">
              <a:solidFill>
                <a:schemeClr val="tx1"/>
              </a:solidFill>
            </a:endParaRPr>
          </a:p>
        </p:txBody>
      </p:sp>
      <p:sp>
        <p:nvSpPr>
          <p:cNvPr id="50" name="Rectangular Callout 49"/>
          <p:cNvSpPr/>
          <p:nvPr/>
        </p:nvSpPr>
        <p:spPr>
          <a:xfrm>
            <a:off x="1752600" y="762000"/>
            <a:ext cx="4343400" cy="3581400"/>
          </a:xfrm>
          <a:prstGeom prst="wedgeRectCallout">
            <a:avLst>
              <a:gd name="adj1" fmla="val 54260"/>
              <a:gd name="adj2" fmla="val 68332"/>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000" i="1" dirty="0" smtClean="0">
                <a:solidFill>
                  <a:schemeClr val="tx1"/>
                </a:solidFill>
              </a:rPr>
              <a:t>Ви сад имате </a:t>
            </a:r>
            <a:r>
              <a:rPr lang="x-none" sz="2000" b="1" i="1" dirty="0" smtClean="0">
                <a:solidFill>
                  <a:schemeClr val="tx1"/>
                </a:solidFill>
              </a:rPr>
              <a:t>проблем да поново анимирате људе</a:t>
            </a:r>
            <a:r>
              <a:rPr lang="x-none" sz="2000" i="1" dirty="0" smtClean="0">
                <a:solidFill>
                  <a:schemeClr val="tx1"/>
                </a:solidFill>
              </a:rPr>
              <a:t>... </a:t>
            </a:r>
            <a:r>
              <a:rPr lang="x-none" sz="2000" b="1" i="1" dirty="0" smtClean="0">
                <a:solidFill>
                  <a:schemeClr val="tx1"/>
                </a:solidFill>
              </a:rPr>
              <a:t>Изгубљен је ентузијазам и енергија</a:t>
            </a:r>
            <a:r>
              <a:rPr lang="x-none" sz="2000" i="1" dirty="0" smtClean="0">
                <a:solidFill>
                  <a:schemeClr val="tx1"/>
                </a:solidFill>
              </a:rPr>
              <a:t>...  људи су схватили да не треба да размишљају о смислености онога што се од њих тражи, у шта се они укључују, о тим променама, него просто да треба да раде оно што се од њих тражи тако да је ту </a:t>
            </a:r>
            <a:r>
              <a:rPr lang="x-none" sz="2000" b="1" i="1" dirty="0" smtClean="0">
                <a:solidFill>
                  <a:schemeClr val="tx1"/>
                </a:solidFill>
              </a:rPr>
              <a:t>изгубљено и поверење</a:t>
            </a:r>
            <a:r>
              <a:rPr lang="x-none" sz="2000" i="1" dirty="0" smtClean="0">
                <a:solidFill>
                  <a:schemeClr val="tx1"/>
                </a:solidFill>
              </a:rPr>
              <a:t> људи из праксе</a:t>
            </a:r>
            <a:endParaRPr lang="en-US" sz="2000" i="1" dirty="0">
              <a:solidFill>
                <a:schemeClr val="tx1"/>
              </a:solidFill>
            </a:endParaRPr>
          </a:p>
        </p:txBody>
      </p:sp>
      <p:pic>
        <p:nvPicPr>
          <p:cNvPr id="51" name="Content Placeholder 3" descr="images (1).jpg"/>
          <p:cNvPicPr>
            <a:picLocks noChangeAspect="1"/>
          </p:cNvPicPr>
          <p:nvPr/>
        </p:nvPicPr>
        <p:blipFill>
          <a:blip r:embed="rId7">
            <a:clrChange>
              <a:clrFrom>
                <a:srgbClr val="FFFFFF"/>
              </a:clrFrom>
              <a:clrTo>
                <a:srgbClr val="FFFFFF">
                  <a:alpha val="0"/>
                </a:srgbClr>
              </a:clrTo>
            </a:clrChange>
          </a:blip>
          <a:stretch>
            <a:fillRect/>
          </a:stretch>
        </p:blipFill>
        <p:spPr>
          <a:xfrm>
            <a:off x="6324600" y="4343400"/>
            <a:ext cx="1142999" cy="1222008"/>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000"/>
                                        <p:tgtEl>
                                          <p:spTgt spid="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2000"/>
                                        <p:tgtEl>
                                          <p:spTgt spid="4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2000"/>
                                        <p:tgtEl>
                                          <p:spTgt spid="42"/>
                                        </p:tgtEl>
                                      </p:cBhvr>
                                    </p:animEffect>
                                    <p:set>
                                      <p:cBhvr>
                                        <p:cTn id="15" dur="1" fill="hold">
                                          <p:stCondLst>
                                            <p:cond delay="1999"/>
                                          </p:stCondLst>
                                        </p:cTn>
                                        <p:tgtEl>
                                          <p:spTgt spid="42"/>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2000"/>
                                        <p:tgtEl>
                                          <p:spTgt spid="43"/>
                                        </p:tgtEl>
                                      </p:cBhvr>
                                    </p:animEffect>
                                    <p:set>
                                      <p:cBhvr>
                                        <p:cTn id="18" dur="1" fill="hold">
                                          <p:stCondLst>
                                            <p:cond delay="1999"/>
                                          </p:stCondLst>
                                        </p:cTn>
                                        <p:tgtEl>
                                          <p:spTgt spid="4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childTnLst>
                                </p:cTn>
                              </p:par>
                              <p:par>
                                <p:cTn id="24" presetID="10"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2" nodeType="clickEffect">
                                  <p:stCondLst>
                                    <p:cond delay="0"/>
                                  </p:stCondLst>
                                  <p:childTnLst>
                                    <p:animEffect transition="out" filter="fade">
                                      <p:cBhvr>
                                        <p:cTn id="30" dur="2000"/>
                                        <p:tgtEl>
                                          <p:spTgt spid="44"/>
                                        </p:tgtEl>
                                      </p:cBhvr>
                                    </p:animEffect>
                                    <p:set>
                                      <p:cBhvr>
                                        <p:cTn id="31" dur="1" fill="hold">
                                          <p:stCondLst>
                                            <p:cond delay="1999"/>
                                          </p:stCondLst>
                                        </p:cTn>
                                        <p:tgtEl>
                                          <p:spTgt spid="44"/>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2000"/>
                                        <p:tgtEl>
                                          <p:spTgt spid="45"/>
                                        </p:tgtEl>
                                      </p:cBhvr>
                                    </p:animEffect>
                                    <p:set>
                                      <p:cBhvr>
                                        <p:cTn id="34" dur="1" fill="hold">
                                          <p:stCondLst>
                                            <p:cond delay="1999"/>
                                          </p:stCondLst>
                                        </p:cTn>
                                        <p:tgtEl>
                                          <p:spTgt spid="4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fade">
                                      <p:cBhvr>
                                        <p:cTn id="39" dur="2000"/>
                                        <p:tgtEl>
                                          <p:spTgt spid="46"/>
                                        </p:tgtEl>
                                      </p:cBhvr>
                                    </p:animEffect>
                                  </p:childTnLst>
                                </p:cTn>
                              </p:par>
                              <p:par>
                                <p:cTn id="40" presetID="10" presetClass="entr" presetSubtype="0" fill="hold" nodeType="with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fade">
                                      <p:cBhvr>
                                        <p:cTn id="42" dur="2000"/>
                                        <p:tgtEl>
                                          <p:spTgt spid="4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2000"/>
                                        <p:tgtEl>
                                          <p:spTgt spid="46"/>
                                        </p:tgtEl>
                                      </p:cBhvr>
                                    </p:animEffect>
                                    <p:set>
                                      <p:cBhvr>
                                        <p:cTn id="47" dur="1" fill="hold">
                                          <p:stCondLst>
                                            <p:cond delay="1999"/>
                                          </p:stCondLst>
                                        </p:cTn>
                                        <p:tgtEl>
                                          <p:spTgt spid="46"/>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2000"/>
                                        <p:tgtEl>
                                          <p:spTgt spid="47"/>
                                        </p:tgtEl>
                                      </p:cBhvr>
                                    </p:animEffect>
                                    <p:set>
                                      <p:cBhvr>
                                        <p:cTn id="50" dur="1" fill="hold">
                                          <p:stCondLst>
                                            <p:cond delay="1999"/>
                                          </p:stCondLst>
                                        </p:cTn>
                                        <p:tgtEl>
                                          <p:spTgt spid="4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fade">
                                      <p:cBhvr>
                                        <p:cTn id="55" dur="2000"/>
                                        <p:tgtEl>
                                          <p:spTgt spid="49"/>
                                        </p:tgtEl>
                                      </p:cBhvr>
                                    </p:animEffect>
                                  </p:childTnLst>
                                </p:cTn>
                              </p:par>
                              <p:par>
                                <p:cTn id="56" presetID="10" presetClass="entr" presetSubtype="0" fill="hold" nodeType="with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fade">
                                      <p:cBhvr>
                                        <p:cTn id="58" dur="2000"/>
                                        <p:tgtEl>
                                          <p:spTgt spid="4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1" nodeType="clickEffect">
                                  <p:stCondLst>
                                    <p:cond delay="0"/>
                                  </p:stCondLst>
                                  <p:childTnLst>
                                    <p:animEffect transition="out" filter="fade">
                                      <p:cBhvr>
                                        <p:cTn id="62" dur="2000"/>
                                        <p:tgtEl>
                                          <p:spTgt spid="49"/>
                                        </p:tgtEl>
                                      </p:cBhvr>
                                    </p:animEffect>
                                    <p:set>
                                      <p:cBhvr>
                                        <p:cTn id="63" dur="1" fill="hold">
                                          <p:stCondLst>
                                            <p:cond delay="1999"/>
                                          </p:stCondLst>
                                        </p:cTn>
                                        <p:tgtEl>
                                          <p:spTgt spid="49"/>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2000"/>
                                        <p:tgtEl>
                                          <p:spTgt spid="48"/>
                                        </p:tgtEl>
                                      </p:cBhvr>
                                    </p:animEffect>
                                    <p:set>
                                      <p:cBhvr>
                                        <p:cTn id="66" dur="1" fill="hold">
                                          <p:stCondLst>
                                            <p:cond delay="1999"/>
                                          </p:stCondLst>
                                        </p:cTn>
                                        <p:tgtEl>
                                          <p:spTgt spid="48"/>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fade">
                                      <p:cBhvr>
                                        <p:cTn id="71" dur="2000"/>
                                        <p:tgtEl>
                                          <p:spTgt spid="50"/>
                                        </p:tgtEl>
                                      </p:cBhvr>
                                    </p:animEffect>
                                  </p:childTnLst>
                                </p:cTn>
                              </p:par>
                              <p:par>
                                <p:cTn id="72" presetID="10" presetClass="entr" presetSubtype="0" fill="hold" nodeType="withEffect">
                                  <p:stCondLst>
                                    <p:cond delay="0"/>
                                  </p:stCondLst>
                                  <p:childTnLst>
                                    <p:set>
                                      <p:cBhvr>
                                        <p:cTn id="73" dur="1" fill="hold">
                                          <p:stCondLst>
                                            <p:cond delay="0"/>
                                          </p:stCondLst>
                                        </p:cTn>
                                        <p:tgtEl>
                                          <p:spTgt spid="51"/>
                                        </p:tgtEl>
                                        <p:attrNameLst>
                                          <p:attrName>style.visibility</p:attrName>
                                        </p:attrNameLst>
                                      </p:cBhvr>
                                      <p:to>
                                        <p:strVal val="visible"/>
                                      </p:to>
                                    </p:set>
                                    <p:animEffect transition="in" filter="fade">
                                      <p:cBhvr>
                                        <p:cTn id="74" dur="2000"/>
                                        <p:tgtEl>
                                          <p:spTgt spid="51"/>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grpId="1" nodeType="clickEffect">
                                  <p:stCondLst>
                                    <p:cond delay="0"/>
                                  </p:stCondLst>
                                  <p:childTnLst>
                                    <p:animEffect transition="out" filter="fade">
                                      <p:cBhvr>
                                        <p:cTn id="78" dur="2000"/>
                                        <p:tgtEl>
                                          <p:spTgt spid="50"/>
                                        </p:tgtEl>
                                      </p:cBhvr>
                                    </p:animEffect>
                                    <p:set>
                                      <p:cBhvr>
                                        <p:cTn id="79" dur="1" fill="hold">
                                          <p:stCondLst>
                                            <p:cond delay="1999"/>
                                          </p:stCondLst>
                                        </p:cTn>
                                        <p:tgtEl>
                                          <p:spTgt spid="50"/>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2000"/>
                                        <p:tgtEl>
                                          <p:spTgt spid="51"/>
                                        </p:tgtEl>
                                      </p:cBhvr>
                                    </p:animEffect>
                                    <p:set>
                                      <p:cBhvr>
                                        <p:cTn id="82" dur="1" fill="hold">
                                          <p:stCondLst>
                                            <p:cond delay="1999"/>
                                          </p:stCondLst>
                                        </p:cTn>
                                        <p:tgtEl>
                                          <p:spTgt spid="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3" grpId="1" animBg="1"/>
      <p:bldP spid="44" grpId="0" animBg="1"/>
      <p:bldP spid="44" grpId="2" animBg="1"/>
      <p:bldP spid="46" grpId="0" animBg="1"/>
      <p:bldP spid="46" grpId="1" animBg="1"/>
      <p:bldP spid="49" grpId="0" animBg="1"/>
      <p:bldP spid="49" grpId="1" animBg="1"/>
      <p:bldP spid="50" grpId="0" animBg="1"/>
      <p:bldP spid="50"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966</TotalTime>
  <Words>3062</Words>
  <Application>Microsoft Office PowerPoint</Application>
  <PresentationFormat>On-screen Show (4:3)</PresentationFormat>
  <Paragraphs>473</Paragraphs>
  <Slides>44</Slides>
  <Notes>9</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Slide 1</vt:lpstr>
      <vt:lpstr>Slide 2</vt:lpstr>
      <vt:lpstr>Slide 3</vt:lpstr>
      <vt:lpstr>Slide 4</vt:lpstr>
      <vt:lpstr>Разумевање образовних промена из перспективе кључних актера</vt:lpstr>
      <vt:lpstr>Slide 6</vt:lpstr>
      <vt:lpstr>НЕСТАБИЛНОСТ И ХАОТИЧНОСТ ПРОМЕНА</vt:lpstr>
      <vt:lpstr>Балансирање између хаоса и реда: лакше рећи, него урадити!</vt:lpstr>
      <vt:lpstr>ЈАЗ ИЗМЕЂУ ОЧЕКИВАЊА И ИСХОДА</vt:lpstr>
      <vt:lpstr>Истинске промене у образовању су ретке</vt:lpstr>
      <vt:lpstr>НИЗАК СТЕПЕН ПАРТИЦИПАТИВНОСТИ И НЕГАТИВНЕ УЗАЈАМНЕ ПЕРЦЕПЦИЈЕ АКТЕРА</vt:lpstr>
      <vt:lpstr>КООРДИНИРАЊЕ ПРОМЕНА</vt:lpstr>
      <vt:lpstr>Slide 13</vt:lpstr>
      <vt:lpstr>Slide 14</vt:lpstr>
      <vt:lpstr>Четири сценарија</vt:lpstr>
      <vt:lpstr>Како су сценарији настали</vt:lpstr>
      <vt:lpstr>Slide 17</vt:lpstr>
      <vt:lpstr>Школа по мери детета</vt:lpstr>
      <vt:lpstr>Школа по мери детета је допадљива</vt:lpstr>
      <vt:lpstr>Противречност- по чијој мери је школа заправо?</vt:lpstr>
      <vt:lpstr>Slide 21</vt:lpstr>
      <vt:lpstr>Slide 22</vt:lpstr>
      <vt:lpstr> Кључни предуслови – како до школе по мери детета? </vt:lpstr>
      <vt:lpstr> Кључни предуслови – како до школе по мери детета? </vt:lpstr>
      <vt:lpstr> Кључни предуслови – како до школе по мери детета? </vt:lpstr>
      <vt:lpstr>Школа која негује изузетност</vt:lpstr>
      <vt:lpstr>Slide 27</vt:lpstr>
      <vt:lpstr>Такмичење или борба за опстанак? </vt:lpstr>
      <vt:lpstr>Slide 29</vt:lpstr>
      <vt:lpstr>Који су предуслови? </vt:lpstr>
      <vt:lpstr>Наставник као угледни професионалац</vt:lpstr>
      <vt:lpstr>ИМИЏ (НЕ)УГЛЕДНЕ ПРОФЕСИЈЕ?</vt:lpstr>
      <vt:lpstr>Како поставити “темељ” угледу и развоју наставничке професије?</vt:lpstr>
      <vt:lpstr>Шта актери очекују  од сценарија?</vt:lpstr>
      <vt:lpstr>Како сценарио “види” наставнике који су професионалци?</vt:lpstr>
      <vt:lpstr>Одговорно вођење промена</vt:lpstr>
      <vt:lpstr>Јасан пут и укљученост актера </vt:lpstr>
      <vt:lpstr>“Желим да ме питају, али...”</vt:lpstr>
      <vt:lpstr>Предуслови за остваривање сценарија</vt:lpstr>
      <vt:lpstr>Ефекти и импликације сценарија</vt:lpstr>
      <vt:lpstr>Slide 41</vt:lpstr>
      <vt:lpstr>Уместо закључка</vt:lpstr>
      <vt:lpstr> </vt:lpstr>
      <vt:lpstr>ХВАЛА НА ПАЖЊИ! ИНСТИТУТ ЗА ПЕДАГОШКА ИСТРАЖИВАЊА www.ipisr.org.rs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Images of educational change in Serbia:  Reflecting on the past, envisioning the future</dc:title>
  <dc:creator>Jugo</dc:creator>
  <cp:lastModifiedBy>Rajka Studen</cp:lastModifiedBy>
  <cp:revision>111</cp:revision>
  <dcterms:created xsi:type="dcterms:W3CDTF">2006-08-16T00:00:00Z</dcterms:created>
  <dcterms:modified xsi:type="dcterms:W3CDTF">2011-06-20T12:29:32Z</dcterms:modified>
</cp:coreProperties>
</file>