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97" r:id="rId2"/>
    <p:sldId id="294" r:id="rId3"/>
    <p:sldId id="295" r:id="rId4"/>
    <p:sldId id="292" r:id="rId5"/>
    <p:sldId id="293" r:id="rId6"/>
    <p:sldId id="296" r:id="rId7"/>
  </p:sldIdLst>
  <p:sldSz cx="14630400" cy="8229600"/>
  <p:notesSz cx="6858000" cy="9926638"/>
  <p:defaultTextStyle>
    <a:defPPr>
      <a:defRPr lang="en-US"/>
    </a:defPPr>
    <a:lvl1pPr marL="0" algn="l" defTabSz="1306221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1pPr>
    <a:lvl2pPr marL="653110" algn="l" defTabSz="1306221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2pPr>
    <a:lvl3pPr marL="1306221" algn="l" defTabSz="1306221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3pPr>
    <a:lvl4pPr marL="1959331" algn="l" defTabSz="1306221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4pPr>
    <a:lvl5pPr marL="2612442" algn="l" defTabSz="1306221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5pPr>
    <a:lvl6pPr marL="3265550" algn="l" defTabSz="1306221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6pPr>
    <a:lvl7pPr marL="3918661" algn="l" defTabSz="1306221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7pPr>
    <a:lvl8pPr marL="4571771" algn="l" defTabSz="1306221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8pPr>
    <a:lvl9pPr marL="5224882" algn="l" defTabSz="1306221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92">
          <p15:clr>
            <a:srgbClr val="A4A3A4"/>
          </p15:clr>
        </p15:guide>
        <p15:guide id="2" pos="460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77997"/>
    <a:srgbClr val="03975B"/>
    <a:srgbClr val="EFF430"/>
    <a:srgbClr val="E01D0E"/>
    <a:srgbClr val="68613C"/>
    <a:srgbClr val="7A7146"/>
    <a:srgbClr val="756D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76" autoAdjust="0"/>
    <p:restoredTop sz="91511" autoAdjust="0"/>
  </p:normalViewPr>
  <p:slideViewPr>
    <p:cSldViewPr>
      <p:cViewPr varScale="1">
        <p:scale>
          <a:sx n="48" d="100"/>
          <a:sy n="48" d="100"/>
        </p:scale>
        <p:origin x="72" y="84"/>
      </p:cViewPr>
      <p:guideLst>
        <p:guide orient="horz" pos="2592"/>
        <p:guide pos="460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1" d="100"/>
          <a:sy n="61" d="100"/>
        </p:scale>
        <p:origin x="-3390" y="-96"/>
      </p:cViewPr>
      <p:guideLst>
        <p:guide orient="horz" pos="3126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83A075-6B13-4C95-9C1F-A289670D88FB}" type="datetimeFigureOut">
              <a:rPr lang="en-US" smtClean="0"/>
              <a:pPr/>
              <a:t>11/19/2018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650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15153"/>
            <a:ext cx="548640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28583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011622-4436-4370-A6A7-9D2A8F6DE92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2269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011622-4436-4370-A6A7-9D2A8F6DE92A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247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011622-4436-4370-A6A7-9D2A8F6DE92A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5797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011622-4436-4370-A6A7-9D2A8F6DE92A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284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2556511"/>
            <a:ext cx="12435840" cy="176403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94560" y="4663440"/>
            <a:ext cx="10241280" cy="21031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53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62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93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124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655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186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717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24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23E2B-F586-495E-9D06-31755D9AF055}" type="datetimeFigureOut">
              <a:rPr lang="en-US" smtClean="0"/>
              <a:pPr/>
              <a:t>11/19/2018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92F81-D2A5-4FFA-9F65-57DDB32FBD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23E2B-F586-495E-9D06-31755D9AF055}" type="datetimeFigureOut">
              <a:rPr lang="en-US" smtClean="0"/>
              <a:pPr/>
              <a:t>11/19/2018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92F81-D2A5-4FFA-9F65-57DDB32FBD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972280" y="396241"/>
            <a:ext cx="5265421" cy="842581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0943" y="396241"/>
            <a:ext cx="15557499" cy="842581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23E2B-F586-495E-9D06-31755D9AF055}" type="datetimeFigureOut">
              <a:rPr lang="en-US" smtClean="0"/>
              <a:pPr/>
              <a:t>11/19/2018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92F81-D2A5-4FFA-9F65-57DDB32FBD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23E2B-F586-495E-9D06-31755D9AF055}" type="datetimeFigureOut">
              <a:rPr lang="en-US" smtClean="0"/>
              <a:pPr/>
              <a:t>11/19/2018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92F81-D2A5-4FFA-9F65-57DDB32FBD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5701" y="5288281"/>
            <a:ext cx="12435840" cy="1634490"/>
          </a:xfrm>
        </p:spPr>
        <p:txBody>
          <a:bodyPr anchor="t"/>
          <a:lstStyle>
            <a:lvl1pPr algn="l">
              <a:defRPr sz="58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5701" y="3488056"/>
            <a:ext cx="12435840" cy="1800224"/>
          </a:xfrm>
        </p:spPr>
        <p:txBody>
          <a:bodyPr anchor="b"/>
          <a:lstStyle>
            <a:lvl1pPr marL="0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1pPr>
            <a:lvl2pPr marL="65311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0622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59331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61244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26555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3918661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571771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522488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23E2B-F586-495E-9D06-31755D9AF055}" type="datetimeFigureOut">
              <a:rPr lang="en-US" smtClean="0"/>
              <a:pPr/>
              <a:t>11/19/2018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92F81-D2A5-4FFA-9F65-57DDB32FBD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0941" y="2305051"/>
            <a:ext cx="10411459" cy="6517006"/>
          </a:xfrm>
        </p:spPr>
        <p:txBody>
          <a:bodyPr/>
          <a:lstStyle>
            <a:lvl1pPr>
              <a:defRPr sz="4000"/>
            </a:lvl1pPr>
            <a:lvl2pPr>
              <a:defRPr sz="3400"/>
            </a:lvl2pPr>
            <a:lvl3pPr>
              <a:defRPr sz="29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26242" y="2305051"/>
            <a:ext cx="10411461" cy="6517006"/>
          </a:xfrm>
        </p:spPr>
        <p:txBody>
          <a:bodyPr/>
          <a:lstStyle>
            <a:lvl1pPr>
              <a:defRPr sz="4000"/>
            </a:lvl1pPr>
            <a:lvl2pPr>
              <a:defRPr sz="3400"/>
            </a:lvl2pPr>
            <a:lvl3pPr>
              <a:defRPr sz="29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23E2B-F586-495E-9D06-31755D9AF055}" type="datetimeFigureOut">
              <a:rPr lang="en-US" smtClean="0"/>
              <a:pPr/>
              <a:t>11/19/2018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92F81-D2A5-4FFA-9F65-57DDB32FBD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520" y="329566"/>
            <a:ext cx="13167360" cy="1371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1842137"/>
            <a:ext cx="6464301" cy="767714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53110" indent="0">
              <a:buNone/>
              <a:defRPr sz="2900" b="1"/>
            </a:lvl2pPr>
            <a:lvl3pPr marL="1306221" indent="0">
              <a:buNone/>
              <a:defRPr sz="2600" b="1"/>
            </a:lvl3pPr>
            <a:lvl4pPr marL="1959331" indent="0">
              <a:buNone/>
              <a:defRPr sz="2200" b="1"/>
            </a:lvl4pPr>
            <a:lvl5pPr marL="2612442" indent="0">
              <a:buNone/>
              <a:defRPr sz="2200" b="1"/>
            </a:lvl5pPr>
            <a:lvl6pPr marL="3265550" indent="0">
              <a:buNone/>
              <a:defRPr sz="2200" b="1"/>
            </a:lvl6pPr>
            <a:lvl7pPr marL="3918661" indent="0">
              <a:buNone/>
              <a:defRPr sz="2200" b="1"/>
            </a:lvl7pPr>
            <a:lvl8pPr marL="4571771" indent="0">
              <a:buNone/>
              <a:defRPr sz="2200" b="1"/>
            </a:lvl8pPr>
            <a:lvl9pPr marL="5224882" indent="0">
              <a:buNone/>
              <a:defRPr sz="2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1520" y="2609849"/>
            <a:ext cx="6464301" cy="4741546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432042" y="1842137"/>
            <a:ext cx="6466840" cy="767714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53110" indent="0">
              <a:buNone/>
              <a:defRPr sz="2900" b="1"/>
            </a:lvl2pPr>
            <a:lvl3pPr marL="1306221" indent="0">
              <a:buNone/>
              <a:defRPr sz="2600" b="1"/>
            </a:lvl3pPr>
            <a:lvl4pPr marL="1959331" indent="0">
              <a:buNone/>
              <a:defRPr sz="2200" b="1"/>
            </a:lvl4pPr>
            <a:lvl5pPr marL="2612442" indent="0">
              <a:buNone/>
              <a:defRPr sz="2200" b="1"/>
            </a:lvl5pPr>
            <a:lvl6pPr marL="3265550" indent="0">
              <a:buNone/>
              <a:defRPr sz="2200" b="1"/>
            </a:lvl6pPr>
            <a:lvl7pPr marL="3918661" indent="0">
              <a:buNone/>
              <a:defRPr sz="2200" b="1"/>
            </a:lvl7pPr>
            <a:lvl8pPr marL="4571771" indent="0">
              <a:buNone/>
              <a:defRPr sz="2200" b="1"/>
            </a:lvl8pPr>
            <a:lvl9pPr marL="5224882" indent="0">
              <a:buNone/>
              <a:defRPr sz="2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432042" y="2609849"/>
            <a:ext cx="6466840" cy="4741546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23E2B-F586-495E-9D06-31755D9AF055}" type="datetimeFigureOut">
              <a:rPr lang="en-US" smtClean="0"/>
              <a:pPr/>
              <a:t>11/19/2018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92F81-D2A5-4FFA-9F65-57DDB32FBD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23E2B-F586-495E-9D06-31755D9AF055}" type="datetimeFigureOut">
              <a:rPr lang="en-US" smtClean="0"/>
              <a:pPr/>
              <a:t>11/19/2018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92F81-D2A5-4FFA-9F65-57DDB32FBD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23E2B-F586-495E-9D06-31755D9AF055}" type="datetimeFigureOut">
              <a:rPr lang="en-US" smtClean="0"/>
              <a:pPr/>
              <a:t>11/19/2018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92F81-D2A5-4FFA-9F65-57DDB32FBD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522" y="327659"/>
            <a:ext cx="4813301" cy="1394461"/>
          </a:xfrm>
        </p:spPr>
        <p:txBody>
          <a:bodyPr anchor="b"/>
          <a:lstStyle>
            <a:lvl1pPr algn="l">
              <a:defRPr sz="29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20080" y="327662"/>
            <a:ext cx="8178800" cy="7023736"/>
          </a:xfrm>
        </p:spPr>
        <p:txBody>
          <a:bodyPr/>
          <a:lstStyle>
            <a:lvl1pPr>
              <a:defRPr sz="4600"/>
            </a:lvl1pPr>
            <a:lvl2pPr>
              <a:defRPr sz="4000"/>
            </a:lvl2pPr>
            <a:lvl3pPr>
              <a:defRPr sz="34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1522" y="1722120"/>
            <a:ext cx="4813301" cy="5629277"/>
          </a:xfrm>
        </p:spPr>
        <p:txBody>
          <a:bodyPr/>
          <a:lstStyle>
            <a:lvl1pPr marL="0" indent="0">
              <a:buNone/>
              <a:defRPr sz="2100"/>
            </a:lvl1pPr>
            <a:lvl2pPr marL="653110" indent="0">
              <a:buNone/>
              <a:defRPr sz="1800"/>
            </a:lvl2pPr>
            <a:lvl3pPr marL="1306221" indent="0">
              <a:buNone/>
              <a:defRPr sz="1400"/>
            </a:lvl3pPr>
            <a:lvl4pPr marL="1959331" indent="0">
              <a:buNone/>
              <a:defRPr sz="1300"/>
            </a:lvl4pPr>
            <a:lvl5pPr marL="2612442" indent="0">
              <a:buNone/>
              <a:defRPr sz="1300"/>
            </a:lvl5pPr>
            <a:lvl6pPr marL="3265550" indent="0">
              <a:buNone/>
              <a:defRPr sz="1300"/>
            </a:lvl6pPr>
            <a:lvl7pPr marL="3918661" indent="0">
              <a:buNone/>
              <a:defRPr sz="1300"/>
            </a:lvl7pPr>
            <a:lvl8pPr marL="4571771" indent="0">
              <a:buNone/>
              <a:defRPr sz="1300"/>
            </a:lvl8pPr>
            <a:lvl9pPr marL="5224882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23E2B-F586-495E-9D06-31755D9AF055}" type="datetimeFigureOut">
              <a:rPr lang="en-US" smtClean="0"/>
              <a:pPr/>
              <a:t>11/19/2018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92F81-D2A5-4FFA-9F65-57DDB32FBD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67661" y="5760720"/>
            <a:ext cx="8778240" cy="680086"/>
          </a:xfrm>
        </p:spPr>
        <p:txBody>
          <a:bodyPr anchor="b"/>
          <a:lstStyle>
            <a:lvl1pPr algn="l">
              <a:defRPr sz="29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67661" y="735330"/>
            <a:ext cx="8778240" cy="4937760"/>
          </a:xfrm>
        </p:spPr>
        <p:txBody>
          <a:bodyPr/>
          <a:lstStyle>
            <a:lvl1pPr marL="0" indent="0">
              <a:buNone/>
              <a:defRPr sz="4600"/>
            </a:lvl1pPr>
            <a:lvl2pPr marL="653110" indent="0">
              <a:buNone/>
              <a:defRPr sz="4000"/>
            </a:lvl2pPr>
            <a:lvl3pPr marL="1306221" indent="0">
              <a:buNone/>
              <a:defRPr sz="3400"/>
            </a:lvl3pPr>
            <a:lvl4pPr marL="1959331" indent="0">
              <a:buNone/>
              <a:defRPr sz="2900"/>
            </a:lvl4pPr>
            <a:lvl5pPr marL="2612442" indent="0">
              <a:buNone/>
              <a:defRPr sz="2900"/>
            </a:lvl5pPr>
            <a:lvl6pPr marL="3265550" indent="0">
              <a:buNone/>
              <a:defRPr sz="2900"/>
            </a:lvl6pPr>
            <a:lvl7pPr marL="3918661" indent="0">
              <a:buNone/>
              <a:defRPr sz="2900"/>
            </a:lvl7pPr>
            <a:lvl8pPr marL="4571771" indent="0">
              <a:buNone/>
              <a:defRPr sz="2900"/>
            </a:lvl8pPr>
            <a:lvl9pPr marL="5224882" indent="0">
              <a:buNone/>
              <a:defRPr sz="29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867661" y="6440806"/>
            <a:ext cx="8778240" cy="965834"/>
          </a:xfrm>
        </p:spPr>
        <p:txBody>
          <a:bodyPr/>
          <a:lstStyle>
            <a:lvl1pPr marL="0" indent="0">
              <a:buNone/>
              <a:defRPr sz="2100"/>
            </a:lvl1pPr>
            <a:lvl2pPr marL="653110" indent="0">
              <a:buNone/>
              <a:defRPr sz="1800"/>
            </a:lvl2pPr>
            <a:lvl3pPr marL="1306221" indent="0">
              <a:buNone/>
              <a:defRPr sz="1400"/>
            </a:lvl3pPr>
            <a:lvl4pPr marL="1959331" indent="0">
              <a:buNone/>
              <a:defRPr sz="1300"/>
            </a:lvl4pPr>
            <a:lvl5pPr marL="2612442" indent="0">
              <a:buNone/>
              <a:defRPr sz="1300"/>
            </a:lvl5pPr>
            <a:lvl6pPr marL="3265550" indent="0">
              <a:buNone/>
              <a:defRPr sz="1300"/>
            </a:lvl6pPr>
            <a:lvl7pPr marL="3918661" indent="0">
              <a:buNone/>
              <a:defRPr sz="1300"/>
            </a:lvl7pPr>
            <a:lvl8pPr marL="4571771" indent="0">
              <a:buNone/>
              <a:defRPr sz="1300"/>
            </a:lvl8pPr>
            <a:lvl9pPr marL="5224882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23E2B-F586-495E-9D06-31755D9AF055}" type="datetimeFigureOut">
              <a:rPr lang="en-US" smtClean="0"/>
              <a:pPr/>
              <a:t>11/19/2018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92F81-D2A5-4FFA-9F65-57DDB32FBD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1520" y="329566"/>
            <a:ext cx="13167360" cy="1371600"/>
          </a:xfrm>
          <a:prstGeom prst="rect">
            <a:avLst/>
          </a:prstGeom>
        </p:spPr>
        <p:txBody>
          <a:bodyPr vert="horz" lIns="130622" tIns="65310" rIns="130622" bIns="6531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1920241"/>
            <a:ext cx="13167360" cy="5431157"/>
          </a:xfrm>
          <a:prstGeom prst="rect">
            <a:avLst/>
          </a:prstGeom>
        </p:spPr>
        <p:txBody>
          <a:bodyPr vert="horz" lIns="130622" tIns="65310" rIns="130622" bIns="6531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1520" y="7627621"/>
            <a:ext cx="3413760" cy="438150"/>
          </a:xfrm>
          <a:prstGeom prst="rect">
            <a:avLst/>
          </a:prstGeom>
        </p:spPr>
        <p:txBody>
          <a:bodyPr vert="horz" lIns="130622" tIns="65310" rIns="130622" bIns="65310" rtlCol="0" anchor="ctr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223E2B-F586-495E-9D06-31755D9AF055}" type="datetimeFigureOut">
              <a:rPr lang="en-US" smtClean="0"/>
              <a:pPr/>
              <a:t>11/19/2018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998720" y="7627621"/>
            <a:ext cx="4632960" cy="438150"/>
          </a:xfrm>
          <a:prstGeom prst="rect">
            <a:avLst/>
          </a:prstGeom>
        </p:spPr>
        <p:txBody>
          <a:bodyPr vert="horz" lIns="130622" tIns="65310" rIns="130622" bIns="65310" rtlCol="0" anchor="ctr"/>
          <a:lstStyle>
            <a:lvl1pPr algn="ct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85120" y="7627621"/>
            <a:ext cx="3413760" cy="438150"/>
          </a:xfrm>
          <a:prstGeom prst="rect">
            <a:avLst/>
          </a:prstGeom>
        </p:spPr>
        <p:txBody>
          <a:bodyPr vert="horz" lIns="130622" tIns="65310" rIns="130622" bIns="6531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F92F81-D2A5-4FFA-9F65-57DDB32FBDC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9677400" y="7162800"/>
            <a:ext cx="4876800" cy="990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06221" rtl="0" eaLnBrk="1" latinLnBrk="0" hangingPunct="1">
        <a:spcBef>
          <a:spcPct val="0"/>
        </a:spcBef>
        <a:buNone/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9834" indent="-489834" algn="l" defTabSz="1306221" rtl="0" eaLnBrk="1" latinLnBrk="0" hangingPunct="1">
        <a:spcBef>
          <a:spcPct val="20000"/>
        </a:spcBef>
        <a:buFont typeface="Arial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1pPr>
      <a:lvl2pPr marL="1061304" indent="-408194" algn="l" defTabSz="1306221" rtl="0" eaLnBrk="1" latinLnBrk="0" hangingPunct="1">
        <a:spcBef>
          <a:spcPct val="20000"/>
        </a:spcBef>
        <a:buFont typeface="Arial" pitchFamily="34" charset="0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1632776" indent="-326555" algn="l" defTabSz="1306221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85886" indent="-326555" algn="l" defTabSz="1306221" rtl="0" eaLnBrk="1" latinLnBrk="0" hangingPunct="1">
        <a:spcBef>
          <a:spcPct val="20000"/>
        </a:spcBef>
        <a:buFont typeface="Arial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38997" indent="-326555" algn="l" defTabSz="1306221" rtl="0" eaLnBrk="1" latinLnBrk="0" hangingPunct="1">
        <a:spcBef>
          <a:spcPct val="20000"/>
        </a:spcBef>
        <a:buFont typeface="Arial" pitchFamily="34" charset="0"/>
        <a:buChar char="»"/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106" indent="-326555" algn="l" defTabSz="1306221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245216" indent="-326555" algn="l" defTabSz="1306221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4898326" indent="-326555" algn="l" defTabSz="1306221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551437" indent="-326555" algn="l" defTabSz="1306221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06221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53110" algn="l" defTabSz="1306221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6221" algn="l" defTabSz="1306221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59331" algn="l" defTabSz="1306221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12442" algn="l" defTabSz="1306221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65550" algn="l" defTabSz="1306221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18661" algn="l" defTabSz="1306221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771" algn="l" defTabSz="1306221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24882" algn="l" defTabSz="1306221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C20C1D-049F-46E0-9A53-E24416FA87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05840" y="549366"/>
            <a:ext cx="12618720" cy="4171545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br>
              <a:rPr lang="sr-Latn-RS" sz="3500" i="1" dirty="0"/>
            </a:br>
            <a:br>
              <a:rPr lang="sr-Latn-RS" sz="3500" i="1" dirty="0"/>
            </a:br>
            <a:br>
              <a:rPr lang="sr-Latn-RS" sz="3500" i="1" dirty="0"/>
            </a:br>
            <a:br>
              <a:rPr lang="sr-Latn-RS" sz="3500" dirty="0"/>
            </a:br>
            <a:br>
              <a:rPr lang="sr-Latn-RS" sz="3500" dirty="0"/>
            </a:br>
            <a:br>
              <a:rPr lang="sr-Latn-RS" sz="3500" dirty="0"/>
            </a:br>
            <a:endParaRPr lang="en-US" sz="35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35F486-3A98-4797-9378-B54A78C2E9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57400" y="5410200"/>
            <a:ext cx="10241280" cy="2590800"/>
          </a:xfrm>
          <a:ln>
            <a:solidFill>
              <a:schemeClr val="accent4"/>
            </a:solidFill>
          </a:ln>
        </p:spPr>
        <p:txBody>
          <a:bodyPr>
            <a:normAutofit/>
          </a:bodyPr>
          <a:lstStyle/>
          <a:p>
            <a:r>
              <a:rPr lang="sr-Latn-RS" sz="3000" dirty="0">
                <a:solidFill>
                  <a:schemeClr val="tx1"/>
                </a:solidFill>
                <a:latin typeface="Calibri Light" panose="020F0302020204030204" pitchFamily="34" charset="0"/>
              </a:rPr>
              <a:t>23. i 24. novembar 2018. godine</a:t>
            </a:r>
          </a:p>
          <a:p>
            <a:endParaRPr lang="sr-Latn-RS" sz="1500" dirty="0">
              <a:solidFill>
                <a:schemeClr val="tx1"/>
              </a:solidFill>
              <a:latin typeface="Calibri Light" panose="020F0302020204030204" pitchFamily="34" charset="0"/>
            </a:endParaRPr>
          </a:p>
          <a:p>
            <a:r>
              <a:rPr lang="sr-Latn-RS" sz="3000" dirty="0">
                <a:solidFill>
                  <a:schemeClr val="tx1"/>
                </a:solidFill>
                <a:latin typeface="Calibri Light" panose="020F0302020204030204" pitchFamily="34" charset="0"/>
              </a:rPr>
              <a:t>Filozofski fakultet Univerziteta u Beogradu</a:t>
            </a:r>
          </a:p>
          <a:p>
            <a:r>
              <a:rPr lang="en-US" sz="2500" dirty="0" err="1">
                <a:solidFill>
                  <a:schemeClr val="tx1"/>
                </a:solidFill>
                <a:latin typeface="Calibri Light" panose="020F0302020204030204" pitchFamily="34" charset="0"/>
              </a:rPr>
              <a:t>Čik</a:t>
            </a:r>
            <a:r>
              <a:rPr lang="sr-Cyrl-RS" sz="2500" dirty="0">
                <a:solidFill>
                  <a:schemeClr val="tx1"/>
                </a:solidFill>
                <a:latin typeface="Calibri Light" panose="020F0302020204030204" pitchFamily="34" charset="0"/>
              </a:rPr>
              <a:t>а </a:t>
            </a:r>
            <a:r>
              <a:rPr lang="en-US" sz="2500" dirty="0" err="1">
                <a:solidFill>
                  <a:schemeClr val="tx1"/>
                </a:solidFill>
                <a:latin typeface="Calibri Light" panose="020F0302020204030204" pitchFamily="34" charset="0"/>
              </a:rPr>
              <a:t>Ljubin</a:t>
            </a:r>
            <a:r>
              <a:rPr lang="sr-Cyrl-RS" sz="2500" dirty="0">
                <a:solidFill>
                  <a:schemeClr val="tx1"/>
                </a:solidFill>
                <a:latin typeface="Calibri Light" panose="020F0302020204030204" pitchFamily="34" charset="0"/>
              </a:rPr>
              <a:t>а 18-20</a:t>
            </a:r>
            <a:r>
              <a:rPr lang="sr-Latn-RS" sz="2500" dirty="0">
                <a:solidFill>
                  <a:schemeClr val="tx1"/>
                </a:solidFill>
                <a:latin typeface="Calibri Light" panose="020F0302020204030204" pitchFamily="34" charset="0"/>
              </a:rPr>
              <a:t>, Beograd</a:t>
            </a:r>
          </a:p>
          <a:p>
            <a:r>
              <a:rPr lang="sr-Latn-RS" sz="2500" dirty="0">
                <a:solidFill>
                  <a:schemeClr val="tx1"/>
                </a:solidFill>
                <a:latin typeface="Calibri Light" panose="020F0302020204030204" pitchFamily="34" charset="0"/>
              </a:rPr>
              <a:t>I sprat, prostorije 105 i 108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6E08069-67AF-464C-9254-56AED4BCE678}"/>
              </a:ext>
            </a:extLst>
          </p:cNvPr>
          <p:cNvSpPr txBox="1"/>
          <p:nvPr/>
        </p:nvSpPr>
        <p:spPr>
          <a:xfrm>
            <a:off x="1097280" y="549366"/>
            <a:ext cx="12527280" cy="44781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RS" sz="3500" dirty="0">
                <a:latin typeface="Calibri Light" panose="020F0302020204030204" pitchFamily="34" charset="0"/>
              </a:rPr>
              <a:t>XXIII NAUČNA KONFERENCIJA </a:t>
            </a:r>
            <a:br>
              <a:rPr lang="en-US" sz="3500" dirty="0">
                <a:latin typeface="Calibri Light" panose="020F0302020204030204" pitchFamily="34" charset="0"/>
              </a:rPr>
            </a:br>
            <a:r>
              <a:rPr lang="sr-Latn-RS" sz="3500" dirty="0">
                <a:latin typeface="Calibri Light" panose="020F0302020204030204" pitchFamily="34" charset="0"/>
              </a:rPr>
              <a:t>„PEDAGOŠKA ISTRAŽIVANJA I ŠKOLSKA PRAKSA“ </a:t>
            </a:r>
            <a:br>
              <a:rPr lang="en-US" sz="2800" dirty="0">
                <a:latin typeface="Calibri Light" panose="020F0302020204030204" pitchFamily="34" charset="0"/>
              </a:rPr>
            </a:br>
            <a:r>
              <a:rPr lang="sr-Latn-RS" sz="2800" dirty="0">
                <a:latin typeface="Calibri Light" panose="020F0302020204030204" pitchFamily="34" charset="0"/>
              </a:rPr>
              <a:t> </a:t>
            </a:r>
            <a:br>
              <a:rPr lang="en-US" sz="2800" dirty="0">
                <a:latin typeface="Calibri Light" panose="020F0302020204030204" pitchFamily="34" charset="0"/>
              </a:rPr>
            </a:br>
            <a:r>
              <a:rPr lang="sr-Latn-RS" sz="3500" b="1" dirty="0">
                <a:latin typeface="Calibri Light" panose="020F0302020204030204" pitchFamily="34" charset="0"/>
              </a:rPr>
              <a:t>Kvalitativna istraživanja u društvenim naukama: </a:t>
            </a:r>
            <a:br>
              <a:rPr lang="en-US" sz="3500" dirty="0">
                <a:latin typeface="Calibri Light" panose="020F0302020204030204" pitchFamily="34" charset="0"/>
              </a:rPr>
            </a:br>
            <a:r>
              <a:rPr lang="sr-Latn-RS" sz="3500" b="1" dirty="0">
                <a:latin typeface="Calibri Light" panose="020F0302020204030204" pitchFamily="34" charset="0"/>
              </a:rPr>
              <a:t>od ličnog iskustva do socijalnih praksi</a:t>
            </a:r>
            <a:br>
              <a:rPr lang="sr-Latn-RS" sz="2800" b="1" dirty="0">
                <a:latin typeface="Calibri Light" panose="020F0302020204030204" pitchFamily="34" charset="0"/>
              </a:rPr>
            </a:br>
            <a:br>
              <a:rPr lang="en-US" sz="2800" dirty="0">
                <a:latin typeface="Calibri Light" panose="020F0302020204030204" pitchFamily="34" charset="0"/>
              </a:rPr>
            </a:br>
            <a:r>
              <a:rPr lang="sr-Latn-RS" sz="2800" dirty="0">
                <a:latin typeface="Calibri Light" panose="020F0302020204030204" pitchFamily="34" charset="0"/>
              </a:rPr>
              <a:t> </a:t>
            </a:r>
            <a:br>
              <a:rPr lang="en-US" sz="2800" dirty="0">
                <a:latin typeface="Calibri Light" panose="020F0302020204030204" pitchFamily="34" charset="0"/>
              </a:rPr>
            </a:br>
            <a:r>
              <a:rPr lang="sr-Latn-RS" sz="3500" dirty="0">
                <a:latin typeface="Calibri Light" panose="020F0302020204030204" pitchFamily="34" charset="0"/>
              </a:rPr>
              <a:t>PROGRAM KONFERENCIJE</a:t>
            </a:r>
            <a:br>
              <a:rPr lang="en-US" dirty="0">
                <a:latin typeface="Calibri Light" panose="020F0302020204030204" pitchFamily="34" charset="0"/>
              </a:rPr>
            </a:br>
            <a:endParaRPr lang="en-US" dirty="0"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97640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0" y="1066800"/>
            <a:ext cx="12706350" cy="2362200"/>
          </a:xfrm>
          <a:prstGeom prst="rect">
            <a:avLst/>
          </a:prstGeom>
          <a:noFill/>
          <a:ln>
            <a:solidFill>
              <a:srgbClr val="67799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5" name="TextBox 4"/>
          <p:cNvSpPr txBox="1"/>
          <p:nvPr/>
        </p:nvSpPr>
        <p:spPr>
          <a:xfrm>
            <a:off x="0" y="1752600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1800" dirty="0">
                <a:latin typeface="Calibri Light" panose="020F0302020204030204" pitchFamily="34" charset="0"/>
              </a:rPr>
              <a:t>17.00 – 18.30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33525" y="1447800"/>
            <a:ext cx="11953875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1800" dirty="0">
                <a:latin typeface="Calibri Light" panose="020F0302020204030204" pitchFamily="34" charset="0"/>
              </a:rPr>
              <a:t>17.00 – 17.45</a:t>
            </a:r>
          </a:p>
          <a:p>
            <a:pPr>
              <a:spcAft>
                <a:spcPts val="600"/>
              </a:spcAft>
            </a:pPr>
            <a:r>
              <a:rPr lang="sr-Latn-RS" sz="1800" dirty="0">
                <a:latin typeface="Calibri Light" panose="020F0302020204030204" pitchFamily="34" charset="0"/>
                <a:ea typeface="Calibri"/>
                <a:cs typeface="Times New Roman"/>
              </a:rPr>
              <a:t>Slika sveta koja nastaje u kvalitativnim istraživanjima: Šta dolazi posle refleksije u ogledalu? </a:t>
            </a:r>
          </a:p>
          <a:p>
            <a:pPr>
              <a:spcAft>
                <a:spcPts val="600"/>
              </a:spcAft>
            </a:pPr>
            <a:r>
              <a:rPr lang="sr-Latn-RS" sz="1800" dirty="0">
                <a:latin typeface="Calibri Light" panose="020F0302020204030204" pitchFamily="34" charset="0"/>
              </a:rPr>
              <a:t>prof. dr Dušan Stojnov</a:t>
            </a:r>
          </a:p>
          <a:p>
            <a:r>
              <a:rPr lang="sr-Latn-RS" sz="1800" dirty="0">
                <a:latin typeface="Calibri Light" panose="020F0302020204030204" pitchFamily="34" charset="0"/>
              </a:rPr>
              <a:t>17.45 – 18.30</a:t>
            </a:r>
          </a:p>
          <a:p>
            <a:r>
              <a:rPr lang="sr-Latn-RS" sz="1800" dirty="0">
                <a:latin typeface="Calibri Light" panose="020F0302020204030204" pitchFamily="34" charset="0"/>
                <a:ea typeface="Calibri"/>
                <a:cs typeface="Times New Roman"/>
              </a:rPr>
              <a:t>O svrsishodnom kombinovanju kvantitativnih i kvalitativnih metoda u obrazovnim naukama: Komplikovano, ali neophodno</a:t>
            </a:r>
          </a:p>
          <a:p>
            <a:r>
              <a:rPr lang="sr-Latn-RS" sz="1800" dirty="0">
                <a:latin typeface="Calibri Light" panose="020F0302020204030204" pitchFamily="34" charset="0"/>
                <a:ea typeface="Calibri"/>
                <a:cs typeface="Times New Roman"/>
              </a:rPr>
              <a:t> prof. dr Aleksandar Baucal</a:t>
            </a:r>
            <a:endParaRPr lang="sr-Latn-RS" sz="1200" dirty="0">
              <a:latin typeface="Calibri Light" panose="020F0302020204030204" pitchFamily="34" charset="0"/>
              <a:ea typeface="Calibri"/>
              <a:cs typeface="Times New Roman"/>
            </a:endParaRPr>
          </a:p>
          <a:p>
            <a:endParaRPr lang="sr-Latn-RS" sz="1800" dirty="0">
              <a:latin typeface="Calibri Light" panose="020F030202020403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533526" y="1066800"/>
            <a:ext cx="12706350" cy="381000"/>
          </a:xfrm>
          <a:prstGeom prst="rect">
            <a:avLst/>
          </a:prstGeom>
          <a:solidFill>
            <a:srgbClr val="6779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</a:rPr>
              <a:t>Plenarna saopštenja (I sprat, 108)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810000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1800" dirty="0">
                <a:latin typeface="Calibri Light" panose="020F0302020204030204" pitchFamily="34" charset="0"/>
              </a:rPr>
              <a:t>18.30 – 19.30</a:t>
            </a:r>
          </a:p>
        </p:txBody>
      </p:sp>
      <p:sp>
        <p:nvSpPr>
          <p:cNvPr id="9" name="Rectangle 8"/>
          <p:cNvSpPr/>
          <p:nvPr/>
        </p:nvSpPr>
        <p:spPr>
          <a:xfrm>
            <a:off x="1524000" y="3714600"/>
            <a:ext cx="12725400" cy="604214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dirty="0">
                <a:solidFill>
                  <a:schemeClr val="tx1"/>
                </a:solidFill>
                <a:latin typeface="Calibri Light" panose="020F0302020204030204" pitchFamily="34" charset="0"/>
              </a:rPr>
              <a:t>Koktel (I sprat, 108)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276600" y="381000"/>
            <a:ext cx="84582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RS" dirty="0">
                <a:latin typeface="Calibri Light" panose="020F0302020204030204" pitchFamily="34" charset="0"/>
              </a:rPr>
              <a:t>Petak, 23. 11. 2018.</a:t>
            </a:r>
          </a:p>
        </p:txBody>
      </p:sp>
    </p:spTree>
    <p:extLst>
      <p:ext uri="{BB962C8B-B14F-4D97-AF65-F5344CB8AC3E}">
        <p14:creationId xmlns:p14="http://schemas.microsoft.com/office/powerpoint/2010/main" val="30432655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538006" y="840916"/>
            <a:ext cx="6158193" cy="6901196"/>
          </a:xfrm>
          <a:prstGeom prst="rect">
            <a:avLst/>
          </a:prstGeom>
          <a:noFill/>
          <a:ln>
            <a:solidFill>
              <a:srgbClr val="03975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7" name="Rectangle 6"/>
          <p:cNvSpPr/>
          <p:nvPr/>
        </p:nvSpPr>
        <p:spPr>
          <a:xfrm>
            <a:off x="8229600" y="543600"/>
            <a:ext cx="6158193" cy="7402026"/>
          </a:xfrm>
          <a:prstGeom prst="rect">
            <a:avLst/>
          </a:prstGeom>
          <a:noFill/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11" name="TextBox 10"/>
          <p:cNvSpPr txBox="1"/>
          <p:nvPr/>
        </p:nvSpPr>
        <p:spPr>
          <a:xfrm>
            <a:off x="9525" y="3288268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1800" dirty="0">
                <a:latin typeface="Calibri Light" panose="020F0302020204030204" pitchFamily="34" charset="0"/>
              </a:rPr>
              <a:t>9.30 – 11.30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533525" y="533400"/>
            <a:ext cx="6144124" cy="381000"/>
          </a:xfrm>
          <a:prstGeom prst="rect">
            <a:avLst/>
          </a:prstGeom>
          <a:solidFill>
            <a:srgbClr val="0397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</a:rPr>
              <a:t>Lična značenja i lični doživljaji (I sprat, 108)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239125" y="533400"/>
            <a:ext cx="6158193" cy="381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</a:rPr>
              <a:t>Diskurs i lični doživljaj (I sprat, 105)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52075" y="914401"/>
            <a:ext cx="6144124" cy="68480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1800" dirty="0">
                <a:latin typeface="Calibri Light"/>
                <a:ea typeface="Calibri"/>
                <a:cs typeface="Times New Roman"/>
              </a:rPr>
              <a:t>9.30 – 9.50</a:t>
            </a:r>
          </a:p>
          <a:p>
            <a:pPr algn="just"/>
            <a:r>
              <a:rPr lang="sr-Latn-RS" sz="1800" dirty="0">
                <a:latin typeface="Calibri Light"/>
                <a:ea typeface="Calibri"/>
                <a:cs typeface="Times New Roman"/>
              </a:rPr>
              <a:t>Proces donošenja odluke o abortusu </a:t>
            </a:r>
          </a:p>
          <a:p>
            <a:pPr algn="just">
              <a:spcAft>
                <a:spcPts val="600"/>
              </a:spcAft>
            </a:pPr>
            <a:r>
              <a:rPr lang="sr-Latn-RS" sz="1800" dirty="0">
                <a:latin typeface="Calibri Light"/>
                <a:ea typeface="Calibri"/>
                <a:cs typeface="Times New Roman"/>
              </a:rPr>
              <a:t>Milica Skočajić i Biljana Stanković</a:t>
            </a:r>
          </a:p>
          <a:p>
            <a:pPr lvl="0"/>
            <a:r>
              <a:rPr lang="sr-Latn-RS" sz="1800" dirty="0">
                <a:latin typeface="Calibri Light"/>
                <a:ea typeface="Calibri"/>
                <a:cs typeface="Times New Roman"/>
              </a:rPr>
              <a:t>9.50 – 10.10</a:t>
            </a:r>
          </a:p>
          <a:p>
            <a:r>
              <a:rPr lang="sr-Latn-RS" sz="1800" dirty="0">
                <a:latin typeface="Calibri Light"/>
                <a:ea typeface="Calibri"/>
                <a:cs typeface="Times New Roman"/>
              </a:rPr>
              <a:t>Uloga pozitivnih i negativnih sećanja u izgradnji identiteta mladih u  nadolazećem odraslom dobu  </a:t>
            </a:r>
          </a:p>
          <a:p>
            <a:pPr>
              <a:spcAft>
                <a:spcPts val="600"/>
              </a:spcAft>
            </a:pPr>
            <a:r>
              <a:rPr lang="sr-Latn-RS" sz="1800" dirty="0">
                <a:latin typeface="Calibri Light"/>
                <a:ea typeface="Calibri"/>
                <a:cs typeface="Times New Roman"/>
              </a:rPr>
              <a:t>Tijana Nikitović, Sara Petrović, Ljubica Petrović, Mina Čolić, Iris Žeželj</a:t>
            </a:r>
          </a:p>
          <a:p>
            <a:r>
              <a:rPr lang="sr-Latn-RS" sz="1800" dirty="0">
                <a:latin typeface="Calibri Light"/>
                <a:cs typeface="Times New Roman"/>
              </a:rPr>
              <a:t>10.10 – 10.30</a:t>
            </a:r>
          </a:p>
          <a:p>
            <a:pPr lvl="0"/>
            <a:r>
              <a:rPr lang="sr-Latn-RS" sz="1800" dirty="0">
                <a:latin typeface="Calibri Light"/>
                <a:ea typeface="Calibri"/>
                <a:cs typeface="Times New Roman"/>
              </a:rPr>
              <a:t>Odnos majki prema seksualnoj orijentaciji i rodnom identitetu LGBT deteta u procesu autovanja njihove dece</a:t>
            </a:r>
          </a:p>
          <a:p>
            <a:pPr lvl="0">
              <a:spcAft>
                <a:spcPts val="600"/>
              </a:spcAft>
            </a:pPr>
            <a:r>
              <a:rPr lang="sr-Latn-RS" sz="1800" dirty="0">
                <a:latin typeface="Calibri Light"/>
                <a:ea typeface="Calibri"/>
                <a:cs typeface="Times New Roman"/>
              </a:rPr>
              <a:t>Vedrana Mirković i Ivan Jerković </a:t>
            </a:r>
            <a:endParaRPr lang="sr-Latn-RS" sz="1800" dirty="0">
              <a:latin typeface="Calibri Light"/>
              <a:cs typeface="Times New Roman"/>
            </a:endParaRPr>
          </a:p>
          <a:p>
            <a:pPr lvl="0" algn="just"/>
            <a:r>
              <a:rPr lang="sr-Latn-RS" sz="1800" dirty="0">
                <a:latin typeface="Calibri Light"/>
                <a:ea typeface="Calibri"/>
                <a:cs typeface="Times New Roman"/>
              </a:rPr>
              <a:t>10.30 – 10.50</a:t>
            </a:r>
          </a:p>
          <a:p>
            <a:r>
              <a:rPr lang="sr-Latn-RS" sz="1800" dirty="0">
                <a:latin typeface="Calibri Light"/>
                <a:ea typeface="Calibri"/>
                <a:cs typeface="Times New Roman"/>
              </a:rPr>
              <a:t>Lični doživljaj telesnosti mladih koji se bave brejk densom </a:t>
            </a:r>
          </a:p>
          <a:p>
            <a:pPr>
              <a:spcAft>
                <a:spcPts val="600"/>
              </a:spcAft>
            </a:pPr>
            <a:r>
              <a:rPr lang="sr-Latn-RS" sz="1800" dirty="0">
                <a:latin typeface="Calibri Light"/>
                <a:ea typeface="Calibri"/>
                <a:cs typeface="Times New Roman"/>
              </a:rPr>
              <a:t>Isidora Popović, Tijana Nikitović i Ksenija Krstić</a:t>
            </a:r>
          </a:p>
          <a:p>
            <a:pPr lvl="0" algn="just"/>
            <a:r>
              <a:rPr lang="sr-Latn-RS" sz="1800" dirty="0">
                <a:latin typeface="Calibri Light"/>
                <a:ea typeface="Calibri"/>
                <a:cs typeface="Times New Roman"/>
              </a:rPr>
              <a:t>10.50 – 11.10</a:t>
            </a:r>
          </a:p>
          <a:p>
            <a:pPr lvl="0" algn="just"/>
            <a:r>
              <a:rPr lang="sr-Latn-RS" sz="1800" dirty="0">
                <a:latin typeface="Calibri Light"/>
                <a:ea typeface="Calibri"/>
                <a:cs typeface="Times New Roman"/>
              </a:rPr>
              <a:t>Performiranje roda i identiteta: analiza ličnih iskustava dreg kraljica u Srbiji </a:t>
            </a:r>
          </a:p>
          <a:p>
            <a:pPr lvl="0" algn="just">
              <a:spcAft>
                <a:spcPts val="600"/>
              </a:spcAft>
            </a:pPr>
            <a:r>
              <a:rPr lang="sr-Latn-RS" sz="1800" dirty="0">
                <a:latin typeface="Calibri Light"/>
                <a:ea typeface="Calibri"/>
                <a:cs typeface="Times New Roman"/>
              </a:rPr>
              <a:t>Teodora Đorđević, Kristina Grujić, Marta Humo, Katarina Jeremić, Marko Babić i Ana Đorđević</a:t>
            </a:r>
          </a:p>
          <a:p>
            <a:pPr lvl="0" algn="just"/>
            <a:r>
              <a:rPr lang="sr-Latn-RS" sz="1800" dirty="0">
                <a:latin typeface="Calibri Light"/>
                <a:ea typeface="Calibri"/>
                <a:cs typeface="Times New Roman"/>
              </a:rPr>
              <a:t>11.10 – 11.30</a:t>
            </a:r>
          </a:p>
          <a:p>
            <a:pPr lvl="0" algn="just"/>
            <a:r>
              <a:rPr lang="sr-Latn-RS" sz="1800" dirty="0">
                <a:solidFill>
                  <a:prstClr val="black"/>
                </a:solidFill>
                <a:latin typeface="Calibri Light"/>
                <a:ea typeface="Calibri"/>
                <a:cs typeface="Times New Roman"/>
              </a:rPr>
              <a:t>Psiholog ili psihološkinja? Studentkinje o rodno osetljivom jeziku </a:t>
            </a:r>
          </a:p>
          <a:p>
            <a:pPr lvl="0" algn="just"/>
            <a:r>
              <a:rPr lang="sr-Latn-RS" sz="1800" dirty="0">
                <a:solidFill>
                  <a:prstClr val="black"/>
                </a:solidFill>
                <a:latin typeface="Calibri Light"/>
                <a:ea typeface="Calibri"/>
                <a:cs typeface="Times New Roman"/>
              </a:rPr>
              <a:t>Ivana Janković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229599" y="854363"/>
            <a:ext cx="6010275" cy="72019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sr-Latn-RS" sz="1800" dirty="0">
                <a:latin typeface="Calibri Light"/>
                <a:ea typeface="Calibri"/>
                <a:cs typeface="Times New Roman"/>
              </a:rPr>
              <a:t>9.30 – 9.50</a:t>
            </a:r>
          </a:p>
          <a:p>
            <a:pPr lvl="0" algn="just"/>
            <a:r>
              <a:rPr lang="sr-Latn-RS" sz="1800" dirty="0">
                <a:latin typeface="Calibri Light"/>
                <a:ea typeface="Calibri"/>
                <a:cs typeface="Times New Roman"/>
              </a:rPr>
              <a:t>Neophodna podrška nastavi srpskog kao jezika okruženja i obrazovanja u školama na području jugoistočne Srbije</a:t>
            </a:r>
          </a:p>
          <a:p>
            <a:pPr lvl="0" algn="just"/>
            <a:r>
              <a:rPr lang="sr-Latn-RS" sz="1800" dirty="0">
                <a:latin typeface="Calibri Light"/>
                <a:ea typeface="Calibri"/>
                <a:cs typeface="Times New Roman"/>
              </a:rPr>
              <a:t>(analiza aktuelnog stanja)</a:t>
            </a:r>
          </a:p>
          <a:p>
            <a:pPr lvl="0" algn="just">
              <a:spcAft>
                <a:spcPts val="600"/>
              </a:spcAft>
            </a:pPr>
            <a:r>
              <a:rPr lang="sr-Latn-RS" sz="1800" dirty="0">
                <a:latin typeface="Calibri Light"/>
                <a:ea typeface="Calibri"/>
                <a:cs typeface="Times New Roman"/>
              </a:rPr>
              <a:t>Gordana Đigić i Marina Janjić</a:t>
            </a:r>
          </a:p>
          <a:p>
            <a:pPr lvl="0" algn="just"/>
            <a:r>
              <a:rPr lang="sr-Latn-RS" sz="1800" dirty="0">
                <a:latin typeface="Calibri Light"/>
                <a:ea typeface="Calibri"/>
                <a:cs typeface="Times New Roman"/>
              </a:rPr>
              <a:t>9.50 – 10.10</a:t>
            </a:r>
          </a:p>
          <a:p>
            <a:pPr lvl="0"/>
            <a:r>
              <a:rPr lang="sr-Latn-RS" sz="1800" dirty="0">
                <a:solidFill>
                  <a:prstClr val="black"/>
                </a:solidFill>
                <a:latin typeface="Calibri Light" panose="020F0302020204030204" pitchFamily="34" charset="0"/>
              </a:rPr>
              <a:t>Rekompozicija i redefinicija kao poticaj za razvoj likovne kreativnosti učenika</a:t>
            </a:r>
          </a:p>
          <a:p>
            <a:pPr lvl="0">
              <a:spcAft>
                <a:spcPts val="600"/>
              </a:spcAft>
            </a:pPr>
            <a:r>
              <a:rPr lang="sr-Latn-RS" sz="1800" dirty="0">
                <a:solidFill>
                  <a:prstClr val="black"/>
                </a:solidFill>
                <a:latin typeface="Calibri Light" panose="020F0302020204030204" pitchFamily="34" charset="0"/>
              </a:rPr>
              <a:t>Dubravka Kuščević, Marija Brajčić i Bogdana Vujanić</a:t>
            </a:r>
          </a:p>
          <a:p>
            <a:pPr lvl="0"/>
            <a:r>
              <a:rPr lang="sr-Latn-RS" sz="1800" dirty="0">
                <a:solidFill>
                  <a:prstClr val="black"/>
                </a:solidFill>
                <a:latin typeface="Calibri Light" panose="020F0302020204030204" pitchFamily="34" charset="0"/>
              </a:rPr>
              <a:t>10.10 – 10.30</a:t>
            </a:r>
          </a:p>
          <a:p>
            <a:pPr algn="just"/>
            <a:r>
              <a:rPr lang="sr-Latn-RS" sz="1800" dirty="0">
                <a:latin typeface="Calibri Light"/>
                <a:ea typeface="Calibri"/>
                <a:cs typeface="Times New Roman"/>
              </a:rPr>
              <a:t>Odnos škole i lokalne zajednice u urbanoj periferiji - prikaz akcionog istraživanja Škograd</a:t>
            </a:r>
          </a:p>
          <a:p>
            <a:pPr lvl="0" algn="just">
              <a:spcAft>
                <a:spcPts val="600"/>
              </a:spcAft>
            </a:pPr>
            <a:r>
              <a:rPr lang="sr-Latn-RS" sz="1800" dirty="0">
                <a:latin typeface="Calibri Light"/>
                <a:ea typeface="Calibri"/>
                <a:cs typeface="Times New Roman"/>
              </a:rPr>
              <a:t>Jelena Joksimović</a:t>
            </a:r>
          </a:p>
          <a:p>
            <a:pPr lvl="0" algn="just"/>
            <a:r>
              <a:rPr lang="sr-Latn-RS" sz="1800" dirty="0">
                <a:latin typeface="Calibri Light"/>
                <a:ea typeface="Calibri"/>
                <a:cs typeface="Times New Roman"/>
              </a:rPr>
              <a:t>10.30 – 10.50</a:t>
            </a:r>
          </a:p>
          <a:p>
            <a:pPr lvl="0" algn="just"/>
            <a:r>
              <a:rPr lang="sr-Latn-RS" sz="1800" dirty="0">
                <a:latin typeface="Calibri Light"/>
                <a:ea typeface="Calibri"/>
                <a:cs typeface="Times New Roman"/>
              </a:rPr>
              <a:t>Društvena uloga ispitanika i kvalitet podataka: jedno istraživačko iskustvo iz oblasti sociologije grada</a:t>
            </a:r>
          </a:p>
          <a:p>
            <a:pPr lvl="0" algn="just">
              <a:spcAft>
                <a:spcPts val="600"/>
              </a:spcAft>
            </a:pPr>
            <a:r>
              <a:rPr lang="sr-Latn-RS" sz="1800" dirty="0">
                <a:latin typeface="Calibri Light"/>
                <a:ea typeface="Calibri"/>
                <a:cs typeface="Times New Roman"/>
              </a:rPr>
              <a:t>Ivana Spasić</a:t>
            </a:r>
          </a:p>
          <a:p>
            <a:pPr lvl="0" algn="just"/>
            <a:r>
              <a:rPr lang="sr-Latn-RS" sz="1800" dirty="0">
                <a:latin typeface="Calibri Light"/>
                <a:ea typeface="Calibri"/>
                <a:cs typeface="Times New Roman"/>
              </a:rPr>
              <a:t>10.50 – 11.10</a:t>
            </a:r>
            <a:endParaRPr lang="sr-Latn-RS" sz="1800" dirty="0">
              <a:ea typeface="Calibri"/>
              <a:cs typeface="Times New Roman"/>
            </a:endParaRPr>
          </a:p>
          <a:p>
            <a:pPr lvl="0"/>
            <a:r>
              <a:rPr lang="sr-Latn-RS" sz="1800" dirty="0">
                <a:latin typeface="Calibri Light"/>
                <a:ea typeface="Calibri"/>
                <a:cs typeface="Times New Roman"/>
              </a:rPr>
              <a:t>Financijska pismenost studenata društvenog usmjerenja</a:t>
            </a:r>
          </a:p>
          <a:p>
            <a:pPr lvl="0">
              <a:spcAft>
                <a:spcPts val="600"/>
              </a:spcAft>
            </a:pPr>
            <a:r>
              <a:rPr lang="sr-Latn-RS" sz="1800" dirty="0">
                <a:solidFill>
                  <a:prstClr val="black"/>
                </a:solidFill>
                <a:latin typeface="Calibri Light" panose="020F0302020204030204" pitchFamily="34" charset="0"/>
              </a:rPr>
              <a:t>Irena Mišurac i Josipa Jurić</a:t>
            </a:r>
          </a:p>
          <a:p>
            <a:pPr lvl="0" algn="just"/>
            <a:r>
              <a:rPr lang="sr-Latn-RS" sz="1800" dirty="0">
                <a:latin typeface="Calibri Light" panose="020F0302020204030204" pitchFamily="34" charset="0"/>
                <a:ea typeface="Calibri"/>
                <a:cs typeface="Times New Roman"/>
              </a:rPr>
              <a:t>11.10 – 11.30</a:t>
            </a:r>
          </a:p>
          <a:p>
            <a:pPr lvl="0" algn="just"/>
            <a:r>
              <a:rPr lang="sr-Latn-RS" sz="1800" dirty="0">
                <a:solidFill>
                  <a:prstClr val="black"/>
                </a:solidFill>
                <a:latin typeface="Calibri Light"/>
                <a:ea typeface="Calibri"/>
                <a:cs typeface="Times New Roman"/>
              </a:rPr>
              <a:t>Ograničenja psihološkog eksperimentisanja u višoj kogniciji: slučaj kros-nacionalne studije </a:t>
            </a:r>
          </a:p>
          <a:p>
            <a:pPr lvl="0" algn="just"/>
            <a:r>
              <a:rPr lang="sr-Latn-RS" sz="1800" dirty="0">
                <a:latin typeface="Calibri Light" panose="020F0302020204030204" pitchFamily="34" charset="0"/>
                <a:ea typeface="Calibri"/>
                <a:cs typeface="Times New Roman"/>
              </a:rPr>
              <a:t>Kaja Damnjanović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276600" y="0"/>
            <a:ext cx="84582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RS" dirty="0">
                <a:latin typeface="Calibri Light" panose="020F0302020204030204" pitchFamily="34" charset="0"/>
              </a:rPr>
              <a:t>Subota</a:t>
            </a:r>
            <a:r>
              <a:rPr lang="sr-Latn-RS">
                <a:latin typeface="Calibri Light" panose="020F0302020204030204" pitchFamily="34" charset="0"/>
              </a:rPr>
              <a:t>, 24. </a:t>
            </a:r>
            <a:r>
              <a:rPr lang="sr-Latn-RS" dirty="0">
                <a:latin typeface="Calibri Light" panose="020F0302020204030204" pitchFamily="34" charset="0"/>
              </a:rPr>
              <a:t>11. 2018.</a:t>
            </a:r>
          </a:p>
        </p:txBody>
      </p:sp>
    </p:spTree>
    <p:extLst>
      <p:ext uri="{BB962C8B-B14F-4D97-AF65-F5344CB8AC3E}">
        <p14:creationId xmlns:p14="http://schemas.microsoft.com/office/powerpoint/2010/main" val="41430345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515036" y="2151010"/>
            <a:ext cx="12725400" cy="2223942"/>
          </a:xfrm>
          <a:prstGeom prst="rect">
            <a:avLst/>
          </a:prstGeom>
          <a:noFill/>
          <a:ln>
            <a:solidFill>
              <a:srgbClr val="67799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14" name="TextBox 13"/>
          <p:cNvSpPr txBox="1"/>
          <p:nvPr/>
        </p:nvSpPr>
        <p:spPr>
          <a:xfrm>
            <a:off x="31937" y="2570927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1800" dirty="0">
                <a:latin typeface="Calibri Light" panose="020F0302020204030204" pitchFamily="34" charset="0"/>
              </a:rPr>
              <a:t>12.00 – 13.30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525" y="761275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1800" dirty="0">
                <a:latin typeface="Calibri Light" panose="020F0302020204030204" pitchFamily="34" charset="0"/>
              </a:rPr>
              <a:t>11.30 – 12.00</a:t>
            </a:r>
          </a:p>
        </p:txBody>
      </p:sp>
      <p:sp>
        <p:nvSpPr>
          <p:cNvPr id="25" name="Rectangle 24"/>
          <p:cNvSpPr/>
          <p:nvPr/>
        </p:nvSpPr>
        <p:spPr>
          <a:xfrm>
            <a:off x="1515036" y="783941"/>
            <a:ext cx="12725400" cy="324000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dirty="0">
                <a:solidFill>
                  <a:schemeClr val="tx1"/>
                </a:solidFill>
                <a:latin typeface="Calibri Light" panose="020F0302020204030204" pitchFamily="34" charset="0"/>
              </a:rPr>
              <a:t>Pauza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489262" y="2146515"/>
            <a:ext cx="12683938" cy="2577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1800" dirty="0">
                <a:latin typeface="Calibri Light" panose="020F0302020204030204" pitchFamily="34" charset="0"/>
              </a:rPr>
              <a:t>12.00 – 12.45</a:t>
            </a:r>
          </a:p>
          <a:p>
            <a:r>
              <a:rPr lang="sr-Latn-RS" sz="1800" dirty="0">
                <a:latin typeface="Calibri Light" panose="020F0302020204030204" pitchFamily="34" charset="0"/>
              </a:rPr>
              <a:t>Epistemologija i politika kvalitativne paradigme </a:t>
            </a:r>
          </a:p>
          <a:p>
            <a:pPr>
              <a:spcAft>
                <a:spcPts val="600"/>
              </a:spcAft>
            </a:pPr>
            <a:r>
              <a:rPr lang="sr-Latn-RS" sz="1800" dirty="0">
                <a:latin typeface="Calibri Light" panose="020F0302020204030204" pitchFamily="34" charset="0"/>
              </a:rPr>
              <a:t>prof. dr Gordana Jovanović</a:t>
            </a:r>
          </a:p>
          <a:p>
            <a:pPr>
              <a:spcAft>
                <a:spcPts val="600"/>
              </a:spcAft>
            </a:pPr>
            <a:endParaRPr lang="sr-Latn-RS" sz="1800" dirty="0">
              <a:latin typeface="Calibri Light" panose="020F0302020204030204" pitchFamily="34" charset="0"/>
            </a:endParaRPr>
          </a:p>
          <a:p>
            <a:r>
              <a:rPr lang="sr-Latn-RS" sz="1800" dirty="0">
                <a:latin typeface="Calibri Light" panose="020F0302020204030204" pitchFamily="34" charset="0"/>
              </a:rPr>
              <a:t>12.45 – 13.30</a:t>
            </a:r>
          </a:p>
          <a:p>
            <a:pPr>
              <a:lnSpc>
                <a:spcPct val="107000"/>
              </a:lnSpc>
            </a:pPr>
            <a:r>
              <a:rPr lang="sl-SI" sz="1800" dirty="0">
                <a:latin typeface="Calibri Light" panose="020F0302020204030204" pitchFamily="34" charset="0"/>
                <a:ea typeface="Calibri"/>
                <a:cs typeface="Times New Roman"/>
              </a:rPr>
              <a:t>Opozicija kvantitativno/kvalitativno i održavanje društvenog statusa quo? </a:t>
            </a:r>
          </a:p>
          <a:p>
            <a:pPr>
              <a:lnSpc>
                <a:spcPct val="107000"/>
              </a:lnSpc>
            </a:pPr>
            <a:r>
              <a:rPr lang="sl-SI" sz="1800" dirty="0">
                <a:latin typeface="Calibri Light" panose="020F0302020204030204" pitchFamily="34" charset="0"/>
                <a:ea typeface="Calibri"/>
                <a:cs typeface="Times New Roman"/>
              </a:rPr>
              <a:t>doc. dr Marjeta Mencin-Čeplak</a:t>
            </a:r>
            <a:endParaRPr lang="sr-Latn-RS" sz="1200" dirty="0">
              <a:latin typeface="Calibri Light" panose="020F0302020204030204" pitchFamily="34" charset="0"/>
              <a:ea typeface="Calibri"/>
              <a:cs typeface="Times New Roman"/>
            </a:endParaRPr>
          </a:p>
          <a:p>
            <a:endParaRPr lang="sr-Latn-RS" sz="1800" dirty="0">
              <a:latin typeface="Calibri Light" panose="020F0302020204030204" pitchFamily="34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1492624" y="1752600"/>
            <a:ext cx="12706350" cy="381000"/>
          </a:xfrm>
          <a:prstGeom prst="rect">
            <a:avLst/>
          </a:prstGeom>
          <a:solidFill>
            <a:srgbClr val="6779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</a:rPr>
              <a:t>Plenarna saopštenja (I sprat, 108)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276600" y="0"/>
            <a:ext cx="84582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RS" dirty="0">
                <a:latin typeface="Calibri Light" panose="020F0302020204030204" pitchFamily="34" charset="0"/>
              </a:rPr>
              <a:t>Subota, 24. 11. 2018.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0" y="1234199"/>
            <a:ext cx="6172200" cy="6843001"/>
          </a:xfrm>
          <a:prstGeom prst="rect">
            <a:avLst/>
          </a:prstGeom>
          <a:noFill/>
          <a:ln>
            <a:solidFill>
              <a:srgbClr val="03975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5" name="Rectangle 4"/>
          <p:cNvSpPr/>
          <p:nvPr/>
        </p:nvSpPr>
        <p:spPr>
          <a:xfrm>
            <a:off x="8229600" y="1234200"/>
            <a:ext cx="6010275" cy="6233400"/>
          </a:xfrm>
          <a:prstGeom prst="rect">
            <a:avLst/>
          </a:prstGeom>
          <a:noFill/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6" name="TextBox 5"/>
          <p:cNvSpPr txBox="1"/>
          <p:nvPr/>
        </p:nvSpPr>
        <p:spPr>
          <a:xfrm>
            <a:off x="9525" y="4246602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1800" dirty="0">
                <a:latin typeface="Calibri Light" panose="020F0302020204030204" pitchFamily="34" charset="0"/>
              </a:rPr>
              <a:t>14.30 – 16.30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33525" y="1615199"/>
            <a:ext cx="6162676" cy="6486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sr-Latn-RS" sz="1800" dirty="0">
                <a:latin typeface="Calibri Light" panose="020F0302020204030204" pitchFamily="34" charset="0"/>
                <a:ea typeface="Calibri"/>
                <a:cs typeface="Times New Roman"/>
              </a:rPr>
              <a:t>14.30 – 14.50</a:t>
            </a:r>
          </a:p>
          <a:p>
            <a:pPr algn="just"/>
            <a:r>
              <a:rPr lang="sr-Latn-RS" sz="1800" dirty="0">
                <a:latin typeface="Calibri Light" panose="020F0302020204030204" pitchFamily="34" charset="0"/>
                <a:ea typeface="Calibri"/>
                <a:cs typeface="Times New Roman"/>
              </a:rPr>
              <a:t>Kvalitativna analiza ciljeva nastavnika predmetne nastave u vaspitno-obrazovnom procesu</a:t>
            </a:r>
          </a:p>
          <a:p>
            <a:pPr algn="just"/>
            <a:r>
              <a:rPr lang="sr-Latn-RS" sz="1800" dirty="0">
                <a:latin typeface="Calibri Light" panose="020F0302020204030204" pitchFamily="34" charset="0"/>
                <a:ea typeface="Calibri"/>
                <a:cs typeface="Times New Roman"/>
              </a:rPr>
              <a:t>Nataša Simić i Dragica Pavlović Babić</a:t>
            </a:r>
          </a:p>
          <a:p>
            <a:pPr algn="just"/>
            <a:r>
              <a:rPr lang="sr-Latn-RS" sz="1800" dirty="0">
                <a:latin typeface="Calibri Light" panose="020F0302020204030204" pitchFamily="34" charset="0"/>
                <a:ea typeface="Calibri"/>
                <a:cs typeface="Times New Roman"/>
              </a:rPr>
              <a:t>14.50 – 15.10</a:t>
            </a:r>
          </a:p>
          <a:p>
            <a:pPr algn="just"/>
            <a:r>
              <a:rPr lang="sr-Latn-RS" sz="1800" dirty="0">
                <a:latin typeface="Calibri Light" panose="020F0302020204030204" pitchFamily="34" charset="0"/>
                <a:ea typeface="Calibri"/>
                <a:cs typeface="Times New Roman"/>
              </a:rPr>
              <a:t>Kako nastavnici i učenici percipiraju roditelje kao aktere školskog života</a:t>
            </a:r>
          </a:p>
          <a:p>
            <a:pPr algn="just"/>
            <a:r>
              <a:rPr lang="sr-Latn-RS" sz="1800" dirty="0">
                <a:latin typeface="Calibri Light" panose="020F0302020204030204" pitchFamily="34" charset="0"/>
                <a:ea typeface="Calibri"/>
                <a:cs typeface="Times New Roman"/>
              </a:rPr>
              <a:t>Dušan Mandić i Selena Vračar</a:t>
            </a:r>
          </a:p>
          <a:p>
            <a:pPr algn="just"/>
            <a:r>
              <a:rPr lang="sr-Latn-RS" sz="1800" dirty="0">
                <a:latin typeface="Calibri Light" panose="020F0302020204030204" pitchFamily="34" charset="0"/>
                <a:ea typeface="Calibri"/>
                <a:cs typeface="Times New Roman"/>
              </a:rPr>
              <a:t>15.10 – 15.30</a:t>
            </a:r>
          </a:p>
          <a:p>
            <a:pPr lvl="0" algn="just"/>
            <a:r>
              <a:rPr lang="sr-Latn-RS" sz="1800" dirty="0">
                <a:latin typeface="Calibri Light" panose="020F0302020204030204" pitchFamily="34" charset="0"/>
                <a:ea typeface="Calibri"/>
                <a:cs typeface="Times New Roman"/>
              </a:rPr>
              <a:t>Izazovi savetodavnog rada u školskom kontekstu iz perspektive pedagoga</a:t>
            </a:r>
          </a:p>
          <a:p>
            <a:pPr lvl="0" algn="just"/>
            <a:r>
              <a:rPr lang="sr-Latn-RS" sz="1800" dirty="0">
                <a:latin typeface="Calibri Light" panose="020F0302020204030204" pitchFamily="34" charset="0"/>
                <a:ea typeface="Calibri"/>
                <a:cs typeface="Times New Roman"/>
              </a:rPr>
              <a:t>Senka Slijepčević i Slađana Zuković</a:t>
            </a:r>
          </a:p>
          <a:p>
            <a:pPr algn="just"/>
            <a:r>
              <a:rPr lang="sr-Latn-RS" sz="1800" dirty="0">
                <a:latin typeface="Calibri Light" panose="020F0302020204030204" pitchFamily="34" charset="0"/>
                <a:ea typeface="Calibri"/>
                <a:cs typeface="Times New Roman"/>
              </a:rPr>
              <a:t>15.30 – 15.50</a:t>
            </a:r>
          </a:p>
          <a:p>
            <a:pPr lvl="0" algn="just"/>
            <a:r>
              <a:rPr lang="sr-Latn-RS" sz="1800" dirty="0">
                <a:latin typeface="Calibri Light" panose="020F0302020204030204" pitchFamily="34" charset="0"/>
                <a:ea typeface="Calibri"/>
                <a:cs typeface="Times New Roman"/>
              </a:rPr>
              <a:t>Životna gesla i lične snage kao pokretači akademskog uspeha studenata romske nacionalnosti</a:t>
            </a:r>
          </a:p>
          <a:p>
            <a:pPr lvl="0" algn="just"/>
            <a:r>
              <a:rPr lang="sr-Latn-RS" sz="1800" dirty="0">
                <a:latin typeface="Calibri Light" panose="020F0302020204030204" pitchFamily="34" charset="0"/>
                <a:ea typeface="Calibri"/>
                <a:cs typeface="Times New Roman"/>
              </a:rPr>
              <a:t>Nataša Simić, Jelena Vranješević i Milan Stančić</a:t>
            </a:r>
          </a:p>
          <a:p>
            <a:pPr algn="just"/>
            <a:r>
              <a:rPr lang="sr-Latn-RS" sz="1800" dirty="0">
                <a:latin typeface="Calibri Light" panose="020F0302020204030204" pitchFamily="34" charset="0"/>
                <a:ea typeface="Calibri"/>
                <a:cs typeface="Times New Roman"/>
              </a:rPr>
              <a:t>15.50 – 16.10</a:t>
            </a:r>
          </a:p>
          <a:p>
            <a:pPr lvl="0" algn="just"/>
            <a:r>
              <a:rPr lang="sr-Latn-RS" sz="1800" dirty="0">
                <a:latin typeface="Calibri Light" panose="020F0302020204030204" pitchFamily="34" charset="0"/>
                <a:ea typeface="Calibri"/>
                <a:cs typeface="Times New Roman"/>
              </a:rPr>
              <a:t>Problem darovitosti i obrazovanosti - distinktivnost stem područja i implikacije na odgojno-obrazovnu praksu</a:t>
            </a:r>
          </a:p>
          <a:p>
            <a:pPr lvl="0" algn="just"/>
            <a:r>
              <a:rPr lang="sr-Latn-RS" sz="1800" dirty="0">
                <a:latin typeface="Calibri Light" panose="020F0302020204030204" pitchFamily="34" charset="0"/>
                <a:ea typeface="Calibri"/>
                <a:cs typeface="Times New Roman"/>
              </a:rPr>
              <a:t>Zoran Horvat</a:t>
            </a:r>
          </a:p>
          <a:p>
            <a:pPr lvl="0" algn="just"/>
            <a:r>
              <a:rPr lang="sr-Latn-RS" sz="1800" dirty="0">
                <a:latin typeface="Calibri Light" panose="020F0302020204030204" pitchFamily="34" charset="0"/>
                <a:ea typeface="Calibri"/>
                <a:cs typeface="Times New Roman"/>
              </a:rPr>
              <a:t>16.10 – 16.30</a:t>
            </a:r>
          </a:p>
          <a:p>
            <a:pPr lvl="0" algn="just"/>
            <a:r>
              <a:rPr lang="sr-Latn-RS" sz="1800" dirty="0">
                <a:latin typeface="Calibri Light" panose="020F0302020204030204" pitchFamily="34" charset="0"/>
                <a:ea typeface="Calibri"/>
                <a:cs typeface="Times New Roman"/>
              </a:rPr>
              <a:t>Razlozi povratka naših stipendista školovanih u inostranstvu</a:t>
            </a:r>
          </a:p>
          <a:p>
            <a:pPr lvl="0" algn="just">
              <a:lnSpc>
                <a:spcPct val="115000"/>
              </a:lnSpc>
              <a:spcAft>
                <a:spcPts val="1000"/>
              </a:spcAft>
            </a:pPr>
            <a:r>
              <a:rPr lang="sr-Latn-RS" sz="1800" dirty="0">
                <a:latin typeface="Calibri Light" panose="020F0302020204030204" pitchFamily="34" charset="0"/>
                <a:ea typeface="Calibri"/>
                <a:cs typeface="Times New Roman"/>
              </a:rPr>
              <a:t>Nena A. Vasojević, Zora Krnjaić i Snežana Kirin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15311" y="1601136"/>
            <a:ext cx="5653089" cy="59992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sr-Latn-RS" sz="1800" dirty="0">
                <a:latin typeface="Calibri Light"/>
                <a:ea typeface="Calibri"/>
                <a:cs typeface="Times New Roman"/>
              </a:rPr>
              <a:t>14.30 – 14.50</a:t>
            </a:r>
          </a:p>
          <a:p>
            <a:pPr lvl="0" algn="just"/>
            <a:r>
              <a:rPr lang="sr-Latn-RS" sz="1800" dirty="0">
                <a:latin typeface="Calibri Light"/>
                <a:ea typeface="Calibri"/>
                <a:cs typeface="Times New Roman"/>
              </a:rPr>
              <a:t>Narativizacija društvenih događaja u porodici: analiza životnih prekretnica kod pripadnika tri generacije</a:t>
            </a:r>
          </a:p>
          <a:p>
            <a:pPr lvl="0" algn="just"/>
            <a:r>
              <a:rPr lang="sr-Latn-RS" sz="1800" dirty="0">
                <a:latin typeface="Calibri Light"/>
                <a:ea typeface="Calibri"/>
                <a:cs typeface="Times New Roman"/>
              </a:rPr>
              <a:t>Ana Đorđević, Biljana Stanković, Sanja Grbić i Sara Ristić</a:t>
            </a:r>
          </a:p>
          <a:p>
            <a:pPr lvl="0" algn="just"/>
            <a:r>
              <a:rPr lang="sr-Latn-RS" sz="1800" dirty="0">
                <a:latin typeface="Calibri Light"/>
                <a:ea typeface="Calibri"/>
                <a:cs typeface="Times New Roman"/>
              </a:rPr>
              <a:t>14.50 – 15.10</a:t>
            </a:r>
          </a:p>
          <a:p>
            <a:pPr lvl="0" algn="just"/>
            <a:r>
              <a:rPr lang="sr-Latn-RS" sz="1800" dirty="0">
                <a:latin typeface="Calibri Light"/>
                <a:ea typeface="Calibri"/>
                <a:cs typeface="Times New Roman"/>
              </a:rPr>
              <a:t>Žene, majke, kućanice – istraživanje položaja žena u suvremenoj obitelji u gradu Splitu</a:t>
            </a:r>
          </a:p>
          <a:p>
            <a:pPr lvl="0" algn="just"/>
            <a:r>
              <a:rPr lang="sr-Latn-RS" sz="1800" dirty="0">
                <a:latin typeface="Calibri Light"/>
                <a:ea typeface="Calibri"/>
                <a:cs typeface="Times New Roman"/>
              </a:rPr>
              <a:t>Gorana Bandalović i Antonia Popić</a:t>
            </a:r>
          </a:p>
          <a:p>
            <a:pPr lvl="0" algn="just"/>
            <a:r>
              <a:rPr lang="sr-Latn-RS" sz="1800" dirty="0">
                <a:latin typeface="Calibri Light"/>
                <a:ea typeface="Calibri"/>
                <a:cs typeface="Times New Roman"/>
              </a:rPr>
              <a:t>15.10 – 15.30</a:t>
            </a:r>
          </a:p>
          <a:p>
            <a:pPr lvl="0" algn="just"/>
            <a:r>
              <a:rPr lang="sr-Latn-RS" sz="1800" dirty="0">
                <a:latin typeface="Calibri Light" panose="020F0302020204030204" pitchFamily="34" charset="0"/>
                <a:ea typeface="Calibri"/>
                <a:cs typeface="Times New Roman"/>
              </a:rPr>
              <a:t>Dominantno-submisivni obrazac komunikacije u asimetričnoj interakciji adolescenata</a:t>
            </a:r>
          </a:p>
          <a:p>
            <a:pPr lvl="0" algn="just"/>
            <a:r>
              <a:rPr lang="nn-NO" sz="1800" dirty="0">
                <a:latin typeface="Calibri Light" panose="020F0302020204030204" pitchFamily="34" charset="0"/>
                <a:ea typeface="Calibri"/>
                <a:cs typeface="Times New Roman"/>
              </a:rPr>
              <a:t>Ivana Stepanović Ilić </a:t>
            </a:r>
            <a:r>
              <a:rPr lang="sr-Latn-RS" sz="1800" dirty="0">
                <a:latin typeface="Calibri Light" panose="020F0302020204030204" pitchFamily="34" charset="0"/>
                <a:ea typeface="Calibri"/>
                <a:cs typeface="Times New Roman"/>
              </a:rPr>
              <a:t>i </a:t>
            </a:r>
            <a:r>
              <a:rPr lang="nn-NO" sz="1800" dirty="0">
                <a:latin typeface="Calibri Light" panose="020F0302020204030204" pitchFamily="34" charset="0"/>
                <a:ea typeface="Calibri"/>
                <a:cs typeface="Times New Roman"/>
              </a:rPr>
              <a:t>Aleksandar Baucal</a:t>
            </a:r>
            <a:endParaRPr lang="sr-Latn-RS" sz="1800" dirty="0">
              <a:latin typeface="Calibri Light" panose="020F0302020204030204" pitchFamily="34" charset="0"/>
              <a:ea typeface="Calibri"/>
              <a:cs typeface="Times New Roman"/>
            </a:endParaRPr>
          </a:p>
          <a:p>
            <a:pPr lvl="0" algn="just"/>
            <a:r>
              <a:rPr lang="sr-Latn-RS" sz="1800" dirty="0">
                <a:latin typeface="Calibri Light" panose="020F0302020204030204" pitchFamily="34" charset="0"/>
                <a:ea typeface="Calibri"/>
                <a:cs typeface="Times New Roman"/>
              </a:rPr>
              <a:t>15.30 – 15.50</a:t>
            </a:r>
          </a:p>
          <a:p>
            <a:pPr lvl="0" algn="just"/>
            <a:r>
              <a:rPr lang="sr-Latn-RS" sz="1800" dirty="0">
                <a:latin typeface="Calibri Light"/>
                <a:ea typeface="Calibri"/>
                <a:cs typeface="Times New Roman"/>
              </a:rPr>
              <a:t>Kritički osvrt na merenje stepena autoritarnosti u kvantitativnim istraživanjima: kvalitativni pristup razumevanju poslušnosti u odnosu između roditelja i dece</a:t>
            </a:r>
          </a:p>
          <a:p>
            <a:pPr lvl="0" algn="just"/>
            <a:r>
              <a:rPr lang="sr-Latn-RS" sz="1800" dirty="0">
                <a:latin typeface="Calibri Light"/>
                <a:ea typeface="Calibri"/>
                <a:cs typeface="Times New Roman"/>
              </a:rPr>
              <a:t>Božidar Filipović</a:t>
            </a:r>
          </a:p>
          <a:p>
            <a:pPr lvl="0" algn="just"/>
            <a:r>
              <a:rPr lang="sr-Latn-RS" sz="1800" dirty="0">
                <a:latin typeface="Calibri Light"/>
                <a:ea typeface="Calibri"/>
                <a:cs typeface="Times New Roman"/>
              </a:rPr>
              <a:t>15.50 – 16.10</a:t>
            </a:r>
          </a:p>
          <a:p>
            <a:pPr lvl="0" algn="just"/>
            <a:r>
              <a:rPr lang="sr-Latn-RS" sz="1800" dirty="0">
                <a:latin typeface="Calibri Light" panose="020F0302020204030204" pitchFamily="34" charset="0"/>
                <a:ea typeface="Calibri"/>
                <a:cs typeface="Times New Roman"/>
              </a:rPr>
              <a:t>Poreklo, odredbe i mogućnosti primene koncepta gust opis u kvalitativnim istraživanjima</a:t>
            </a:r>
          </a:p>
          <a:p>
            <a:pPr lvl="0" algn="just"/>
            <a:r>
              <a:rPr lang="sr-Latn-RS" sz="1800" dirty="0">
                <a:latin typeface="Calibri Light" panose="020F0302020204030204" pitchFamily="34" charset="0"/>
                <a:ea typeface="Calibri"/>
                <a:cs typeface="Times New Roman"/>
              </a:rPr>
              <a:t>Milica Resanović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0" y="381000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1800" dirty="0">
                <a:latin typeface="Calibri Light" panose="020F0302020204030204" pitchFamily="34" charset="0"/>
              </a:rPr>
              <a:t>13.30 – 14.30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524000" y="426332"/>
            <a:ext cx="12725400" cy="324000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dirty="0">
                <a:solidFill>
                  <a:schemeClr val="tx1"/>
                </a:solidFill>
                <a:latin typeface="Calibri Light" panose="020F0302020204030204" pitchFamily="34" charset="0"/>
              </a:rPr>
              <a:t>Pauza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533525" y="1234198"/>
            <a:ext cx="6162675" cy="366001"/>
          </a:xfrm>
          <a:prstGeom prst="rect">
            <a:avLst/>
          </a:prstGeom>
          <a:solidFill>
            <a:srgbClr val="0397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</a:rPr>
              <a:t>Lična značenja i lični doživljaji (I sprat, 108)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239125" y="1219200"/>
            <a:ext cx="6010275" cy="381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</a:rPr>
              <a:t>Diskurs i lični doživljaj (I sprat, 105)</a:t>
            </a:r>
          </a:p>
        </p:txBody>
      </p:sp>
    </p:spTree>
    <p:extLst>
      <p:ext uri="{BB962C8B-B14F-4D97-AF65-F5344CB8AC3E}">
        <p14:creationId xmlns:p14="http://schemas.microsoft.com/office/powerpoint/2010/main" val="37208168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447800" y="1394400"/>
            <a:ext cx="12725400" cy="1044000"/>
          </a:xfrm>
          <a:prstGeom prst="rect">
            <a:avLst/>
          </a:prstGeom>
          <a:noFill/>
          <a:ln>
            <a:solidFill>
              <a:srgbClr val="67799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sz="2400" dirty="0">
                <a:solidFill>
                  <a:schemeClr val="tx1"/>
                </a:solidFill>
                <a:latin typeface="Calibri Light" panose="020F0302020204030204" pitchFamily="34" charset="0"/>
              </a:rPr>
              <a:t>Odnos između ličnog iskustva i socijalnih praksi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1764268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1800" dirty="0">
                <a:latin typeface="Calibri Light" panose="020F0302020204030204" pitchFamily="34" charset="0"/>
              </a:rPr>
              <a:t>16.30 – 18.00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447800" y="955357"/>
            <a:ext cx="12801600" cy="492443"/>
          </a:xfrm>
          <a:prstGeom prst="rect">
            <a:avLst/>
          </a:prstGeom>
          <a:solidFill>
            <a:srgbClr val="6779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</a:rPr>
              <a:t>Okrugli sto (I sprat, 108)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EAA3C8C-4998-4949-91DB-7FE98F3DDDB6}"/>
              </a:ext>
            </a:extLst>
          </p:cNvPr>
          <p:cNvSpPr/>
          <p:nvPr/>
        </p:nvSpPr>
        <p:spPr>
          <a:xfrm>
            <a:off x="6477000" y="269557"/>
            <a:ext cx="3015504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sr-Latn-RS" dirty="0">
                <a:latin typeface="Calibri Light" panose="020F0302020204030204" pitchFamily="34" charset="0"/>
              </a:rPr>
              <a:t>Subota, 24. 11. 2018.</a:t>
            </a:r>
          </a:p>
        </p:txBody>
      </p:sp>
    </p:spTree>
    <p:extLst>
      <p:ext uri="{BB962C8B-B14F-4D97-AF65-F5344CB8AC3E}">
        <p14:creationId xmlns:p14="http://schemas.microsoft.com/office/powerpoint/2010/main" val="15016051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UKS</Template>
  <TotalTime>2249</TotalTime>
  <Words>718</Words>
  <Application>Microsoft Office PowerPoint</Application>
  <PresentationFormat>Custom</PresentationFormat>
  <Paragraphs>116</Paragraphs>
  <Slides>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     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Prezentacija</dc:title>
  <dc:creator>Cile</dc:creator>
  <cp:lastModifiedBy>Sanja Grbic</cp:lastModifiedBy>
  <cp:revision>270</cp:revision>
  <cp:lastPrinted>2018-01-18T13:32:25Z</cp:lastPrinted>
  <dcterms:created xsi:type="dcterms:W3CDTF">2013-10-24T19:11:04Z</dcterms:created>
  <dcterms:modified xsi:type="dcterms:W3CDTF">2018-11-19T13:57:09Z</dcterms:modified>
</cp:coreProperties>
</file>